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30" r:id="rId3"/>
    <p:sldId id="269" r:id="rId4"/>
    <p:sldId id="311" r:id="rId5"/>
    <p:sldId id="313" r:id="rId6"/>
    <p:sldId id="312" r:id="rId7"/>
    <p:sldId id="315" r:id="rId8"/>
    <p:sldId id="314" r:id="rId9"/>
    <p:sldId id="317" r:id="rId10"/>
    <p:sldId id="316" r:id="rId11"/>
    <p:sldId id="321" r:id="rId12"/>
    <p:sldId id="310" r:id="rId13"/>
    <p:sldId id="323" r:id="rId14"/>
    <p:sldId id="325" r:id="rId15"/>
    <p:sldId id="319" r:id="rId16"/>
    <p:sldId id="326" r:id="rId17"/>
    <p:sldId id="329" r:id="rId18"/>
    <p:sldId id="320" r:id="rId19"/>
    <p:sldId id="327" r:id="rId20"/>
    <p:sldId id="331" r:id="rId21"/>
    <p:sldId id="328" r:id="rId22"/>
    <p:sldId id="300" r:id="rId23"/>
    <p:sldId id="298" r:id="rId24"/>
    <p:sldId id="299" r:id="rId25"/>
    <p:sldId id="296" r:id="rId26"/>
    <p:sldId id="270" r:id="rId27"/>
    <p:sldId id="297" r:id="rId28"/>
    <p:sldId id="259" r:id="rId29"/>
    <p:sldId id="292" r:id="rId30"/>
    <p:sldId id="258" r:id="rId31"/>
    <p:sldId id="272" r:id="rId32"/>
    <p:sldId id="294" r:id="rId33"/>
    <p:sldId id="293" r:id="rId34"/>
    <p:sldId id="295" r:id="rId35"/>
    <p:sldId id="262" r:id="rId36"/>
    <p:sldId id="260" r:id="rId37"/>
    <p:sldId id="266" r:id="rId38"/>
    <p:sldId id="271" r:id="rId39"/>
    <p:sldId id="261" r:id="rId40"/>
    <p:sldId id="273" r:id="rId41"/>
    <p:sldId id="274" r:id="rId42"/>
    <p:sldId id="278" r:id="rId43"/>
    <p:sldId id="282" r:id="rId44"/>
    <p:sldId id="283" r:id="rId45"/>
    <p:sldId id="284" r:id="rId46"/>
    <p:sldId id="285" r:id="rId47"/>
    <p:sldId id="287" r:id="rId48"/>
    <p:sldId id="286" r:id="rId49"/>
    <p:sldId id="290" r:id="rId50"/>
    <p:sldId id="289" r:id="rId51"/>
    <p:sldId id="281" r:id="rId52"/>
    <p:sldId id="291" r:id="rId53"/>
    <p:sldId id="288" r:id="rId54"/>
    <p:sldId id="280" r:id="rId55"/>
    <p:sldId id="275" r:id="rId56"/>
    <p:sldId id="264" r:id="rId57"/>
    <p:sldId id="318" r:id="rId58"/>
    <p:sldId id="277" r:id="rId59"/>
    <p:sldId id="257" r:id="rId60"/>
    <p:sldId id="267" r:id="rId61"/>
    <p:sldId id="265" r:id="rId62"/>
    <p:sldId id="301" r:id="rId63"/>
    <p:sldId id="324"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3"/>
    <p:restoredTop sz="94719"/>
  </p:normalViewPr>
  <p:slideViewPr>
    <p:cSldViewPr snapToGrid="0">
      <p:cViewPr varScale="1">
        <p:scale>
          <a:sx n="126" d="100"/>
          <a:sy n="126" d="100"/>
        </p:scale>
        <p:origin x="232" y="74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values evaluated are appropriate for the size of models in </a:t>
            </a:r>
            <a:r>
              <a:rPr lang="en-US" dirty="0" err="1"/>
              <a:t>BioModels</a:t>
            </a:r>
            <a:r>
              <a:rPr lang="en-US" dirty="0"/>
              <a:t>.</a:t>
            </a:r>
          </a:p>
        </p:txBody>
      </p:sp>
      <p:sp>
        <p:nvSpPr>
          <p:cNvPr id="4" name="Slide Number Placeholder 3"/>
          <p:cNvSpPr>
            <a:spLocks noGrp="1"/>
          </p:cNvSpPr>
          <p:nvPr>
            <p:ph type="sldNum" sz="quarter" idx="5"/>
          </p:nvPr>
        </p:nvSpPr>
        <p:spPr/>
        <p:txBody>
          <a:bodyPr/>
          <a:lstStyle/>
          <a:p>
            <a:fld id="{14B427FC-75C3-6444-8097-0FC269F34774}" type="slidenum">
              <a:rPr lang="en-US" smtClean="0"/>
              <a:t>14</a:t>
            </a:fld>
            <a:endParaRPr lang="en-US"/>
          </a:p>
        </p:txBody>
      </p:sp>
    </p:spTree>
    <p:extLst>
      <p:ext uri="{BB962C8B-B14F-4D97-AF65-F5344CB8AC3E}">
        <p14:creationId xmlns:p14="http://schemas.microsoft.com/office/powerpoint/2010/main" val="166619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24</a:t>
            </a:fld>
            <a:endParaRPr lang="en-US"/>
          </a:p>
        </p:txBody>
      </p:sp>
    </p:spTree>
    <p:extLst>
      <p:ext uri="{BB962C8B-B14F-4D97-AF65-F5344CB8AC3E}">
        <p14:creationId xmlns:p14="http://schemas.microsoft.com/office/powerpoint/2010/main" val="263626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51</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51.png"/><Relationship Id="rId3" Type="http://schemas.openxmlformats.org/officeDocument/2006/relationships/image" Target="../media/image511.png"/><Relationship Id="rId7" Type="http://schemas.openxmlformats.org/officeDocument/2006/relationships/image" Target="../media/image911.png"/><Relationship Id="rId12" Type="http://schemas.openxmlformats.org/officeDocument/2006/relationships/image" Target="../media/image141.png"/><Relationship Id="rId2" Type="http://schemas.openxmlformats.org/officeDocument/2006/relationships/image" Target="../media/image411.png"/><Relationship Id="rId1" Type="http://schemas.openxmlformats.org/officeDocument/2006/relationships/slideLayout" Target="../slideLayouts/slideLayout6.xml"/><Relationship Id="rId6" Type="http://schemas.openxmlformats.org/officeDocument/2006/relationships/image" Target="../media/image811.png"/><Relationship Id="rId11" Type="http://schemas.openxmlformats.org/officeDocument/2006/relationships/image" Target="../media/image131.png"/><Relationship Id="rId5" Type="http://schemas.openxmlformats.org/officeDocument/2006/relationships/image" Target="../media/image711.png"/><Relationship Id="rId10" Type="http://schemas.openxmlformats.org/officeDocument/2006/relationships/image" Target="../media/image128.png"/><Relationship Id="rId4" Type="http://schemas.openxmlformats.org/officeDocument/2006/relationships/image" Target="../media/image611.png"/><Relationship Id="rId9" Type="http://schemas.openxmlformats.org/officeDocument/2006/relationships/image" Target="../media/image1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0.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0.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0.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2.png"/><Relationship Id="rId21" Type="http://schemas.openxmlformats.org/officeDocument/2006/relationships/image" Target="../media/image94.png"/><Relationship Id="rId7" Type="http://schemas.openxmlformats.org/officeDocument/2006/relationships/image" Target="../media/image251.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1.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1.png"/><Relationship Id="rId11" Type="http://schemas.openxmlformats.org/officeDocument/2006/relationships/image" Target="../media/image84.png"/><Relationship Id="rId5" Type="http://schemas.openxmlformats.org/officeDocument/2006/relationships/image" Target="../media/image231.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1.png"/><Relationship Id="rId9" Type="http://schemas.openxmlformats.org/officeDocument/2006/relationships/image" Target="../media/image271.png"/><Relationship Id="rId14" Type="http://schemas.openxmlformats.org/officeDocument/2006/relationships/image" Target="../media/image87.png"/><Relationship Id="rId22"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1.png"/><Relationship Id="rId21" Type="http://schemas.openxmlformats.org/officeDocument/2006/relationships/image" Target="../media/image100.png"/><Relationship Id="rId7" Type="http://schemas.openxmlformats.org/officeDocument/2006/relationships/image" Target="../media/image331.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1.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1.png"/><Relationship Id="rId11" Type="http://schemas.openxmlformats.org/officeDocument/2006/relationships/image" Target="../media/image78.png"/><Relationship Id="rId5" Type="http://schemas.openxmlformats.org/officeDocument/2006/relationships/image" Target="../media/image31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1.png"/><Relationship Id="rId9" Type="http://schemas.openxmlformats.org/officeDocument/2006/relationships/image" Target="../media/image62.png"/><Relationship Id="rId1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err="1">
                <a:latin typeface="Courier New" panose="02070309020205020404" pitchFamily="49" charset="0"/>
                <a:cs typeface="Courier New" panose="02070309020205020404" pitchFamily="49" charset="0"/>
              </a:rPr>
              <a:t>pySubnetSB</a:t>
            </a:r>
            <a:r>
              <a:rPr lang="en-US" dirty="0"/>
              <a:t>: A Python Package for Finding Sub-Networks in SBML Models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Nov,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4935-C00A-C902-1BDC-E6BBBD60C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7419A-C5CE-9130-9310-6A0A48E5482C}"/>
              </a:ext>
            </a:extLst>
          </p:cNvPr>
          <p:cNvSpPr>
            <a:spLocks noGrp="1"/>
          </p:cNvSpPr>
          <p:nvPr>
            <p:ph type="title"/>
          </p:nvPr>
        </p:nvSpPr>
        <p:spPr>
          <a:xfrm>
            <a:off x="251791" y="136529"/>
            <a:ext cx="11784496" cy="807690"/>
          </a:xfrm>
        </p:spPr>
        <p:txBody>
          <a:bodyPr>
            <a:normAutofit/>
          </a:bodyPr>
          <a:lstStyle/>
          <a:p>
            <a:r>
              <a:rPr lang="en-US" sz="3200" b="1" dirty="0"/>
              <a:t>Subnet Problem: Are there </a:t>
            </a:r>
            <a:r>
              <a:rPr lang="en-US" sz="3200" b="1" dirty="0" err="1"/>
              <a:t>BioModels</a:t>
            </a:r>
            <a:r>
              <a:rPr lang="en-US" sz="3200" b="1" dirty="0"/>
              <a:t> that contain this oscillator?</a:t>
            </a:r>
          </a:p>
        </p:txBody>
      </p:sp>
      <p:pic>
        <p:nvPicPr>
          <p:cNvPr id="11" name="Picture 10">
            <a:extLst>
              <a:ext uri="{FF2B5EF4-FFF2-40B4-BE49-F238E27FC236}">
                <a16:creationId xmlns:a16="http://schemas.microsoft.com/office/drawing/2014/main" id="{DE2FA823-F96C-1676-A22D-F43388C006BA}"/>
              </a:ext>
            </a:extLst>
          </p:cNvPr>
          <p:cNvPicPr>
            <a:picLocks noChangeAspect="1"/>
          </p:cNvPicPr>
          <p:nvPr/>
        </p:nvPicPr>
        <p:blipFill>
          <a:blip r:embed="rId2"/>
          <a:stretch>
            <a:fillRect/>
          </a:stretch>
        </p:blipFill>
        <p:spPr>
          <a:xfrm>
            <a:off x="386977" y="1150982"/>
            <a:ext cx="3104322" cy="1649171"/>
          </a:xfrm>
          <a:prstGeom prst="rect">
            <a:avLst/>
          </a:prstGeom>
        </p:spPr>
      </p:pic>
      <p:grpSp>
        <p:nvGrpSpPr>
          <p:cNvPr id="39" name="Group 38">
            <a:extLst>
              <a:ext uri="{FF2B5EF4-FFF2-40B4-BE49-F238E27FC236}">
                <a16:creationId xmlns:a16="http://schemas.microsoft.com/office/drawing/2014/main" id="{2E3BACCA-5607-B799-DF96-BF40D9A25923}"/>
              </a:ext>
            </a:extLst>
          </p:cNvPr>
          <p:cNvGrpSpPr/>
          <p:nvPr/>
        </p:nvGrpSpPr>
        <p:grpSpPr>
          <a:xfrm>
            <a:off x="4006870" y="1151611"/>
            <a:ext cx="4498860" cy="1648542"/>
            <a:chOff x="5754741" y="1113903"/>
            <a:chExt cx="4498860" cy="1648542"/>
          </a:xfrm>
        </p:grpSpPr>
        <p:sp>
          <p:nvSpPr>
            <p:cNvPr id="9" name="TextBox 8">
              <a:extLst>
                <a:ext uri="{FF2B5EF4-FFF2-40B4-BE49-F238E27FC236}">
                  <a16:creationId xmlns:a16="http://schemas.microsoft.com/office/drawing/2014/main" id="{0B6DCA31-4C93-E8A6-C8E2-FF9FF1D6EF13}"/>
                </a:ext>
              </a:extLst>
            </p:cNvPr>
            <p:cNvSpPr txBox="1"/>
            <p:nvPr/>
          </p:nvSpPr>
          <p:spPr>
            <a:xfrm>
              <a:off x="5754741" y="1113903"/>
              <a:ext cx="4498860" cy="276999"/>
            </a:xfrm>
            <a:prstGeom prst="rect">
              <a:avLst/>
            </a:prstGeom>
            <a:noFill/>
          </p:spPr>
          <p:txBody>
            <a:bodyPr wrap="none" rtlCol="0">
              <a:spAutoFit/>
            </a:bodyPr>
            <a:lstStyle/>
            <a:p>
              <a:r>
                <a:rPr lang="en-US" sz="1200" dirty="0"/>
                <a:t>FelixGarza2017 (695): </a:t>
              </a:r>
              <a:r>
                <a:rPr lang="en-US" sz="1200" b="0" i="0" dirty="0">
                  <a:effectLst/>
                  <a:latin typeface="system-ui"/>
                </a:rPr>
                <a:t>Blue light treatment of psoriasis). 35 reactions.</a:t>
              </a:r>
              <a:endParaRPr lang="en-US" sz="1200" dirty="0"/>
            </a:p>
          </p:txBody>
        </p:sp>
        <p:sp>
          <p:nvSpPr>
            <p:cNvPr id="26" name="TextBox 25">
              <a:extLst>
                <a:ext uri="{FF2B5EF4-FFF2-40B4-BE49-F238E27FC236}">
                  <a16:creationId xmlns:a16="http://schemas.microsoft.com/office/drawing/2014/main" id="{85D0F820-C6D7-DAA3-6E15-21F4DEFCFBAC}"/>
                </a:ext>
              </a:extLst>
            </p:cNvPr>
            <p:cNvSpPr txBox="1"/>
            <p:nvPr/>
          </p:nvSpPr>
          <p:spPr>
            <a:xfrm>
              <a:off x="5759778" y="1377450"/>
              <a:ext cx="4034671" cy="1384995"/>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R_13: xFinal_8 -&gt; xFinal_7 </a:t>
              </a:r>
            </a:p>
            <a:p>
              <a:r>
                <a:rPr lang="en-US" sz="1200" dirty="0">
                  <a:latin typeface="Courier New" panose="02070309020205020404" pitchFamily="49" charset="0"/>
                  <a:cs typeface="Courier New" panose="02070309020205020404" pitchFamily="49" charset="0"/>
                </a:rPr>
                <a:t>R_6: xFinal_3 -&gt; xFinal_3 + xFinal_9 </a:t>
              </a:r>
            </a:p>
            <a:p>
              <a:r>
                <a:rPr lang="en-US" sz="1200" dirty="0">
                  <a:latin typeface="Courier New" panose="02070309020205020404" pitchFamily="49" charset="0"/>
                  <a:cs typeface="Courier New" panose="02070309020205020404" pitchFamily="49" charset="0"/>
                </a:rPr>
                <a:t>R_15: xFinal_7 + xFinal_9 -&gt; xFinal_9 </a:t>
              </a:r>
            </a:p>
            <a:p>
              <a:r>
                <a:rPr lang="en-US" sz="1200" dirty="0">
                  <a:latin typeface="Courier New" panose="02070309020205020404" pitchFamily="49" charset="0"/>
                  <a:cs typeface="Courier New" panose="02070309020205020404" pitchFamily="49" charset="0"/>
                </a:rPr>
                <a:t>R_24: xFinal_7 -&gt; xFinal_7 + xFinal_3 </a:t>
              </a:r>
            </a:p>
            <a:p>
              <a:r>
                <a:rPr lang="en-US" sz="1200" dirty="0">
                  <a:latin typeface="Courier New" panose="02070309020205020404" pitchFamily="49" charset="0"/>
                  <a:cs typeface="Courier New" panose="02070309020205020404" pitchFamily="49" charset="0"/>
                </a:rPr>
                <a:t>R_25: xFinal_3 + xFinal_9 -&gt; xFinal_9 </a:t>
              </a:r>
            </a:p>
            <a:p>
              <a:r>
                <a:rPr lang="en-US" sz="1200" dirty="0">
                  <a:latin typeface="Courier New" panose="02070309020205020404" pitchFamily="49" charset="0"/>
                  <a:cs typeface="Courier New" panose="02070309020205020404" pitchFamily="49" charset="0"/>
                </a:rPr>
                <a:t>R_14: xFinal_7 -&gt; 2.0 xFinal_7 </a:t>
              </a:r>
            </a:p>
            <a:p>
              <a:r>
                <a:rPr lang="en-US" sz="1200" dirty="0">
                  <a:latin typeface="Courier New" panose="02070309020205020404" pitchFamily="49" charset="0"/>
                  <a:cs typeface="Courier New" panose="02070309020205020404" pitchFamily="49" charset="0"/>
                </a:rPr>
                <a:t>R_7: xFinal_7 + xFinal_9 -&gt; xFinal_7</a:t>
              </a:r>
            </a:p>
          </p:txBody>
        </p:sp>
      </p:grpSp>
      <p:sp>
        <p:nvSpPr>
          <p:cNvPr id="38" name="TextBox 37">
            <a:extLst>
              <a:ext uri="{FF2B5EF4-FFF2-40B4-BE49-F238E27FC236}">
                <a16:creationId xmlns:a16="http://schemas.microsoft.com/office/drawing/2014/main" id="{208C898F-BDCC-B52A-75C9-BB7E9CD93AAC}"/>
              </a:ext>
            </a:extLst>
          </p:cNvPr>
          <p:cNvSpPr txBox="1"/>
          <p:nvPr/>
        </p:nvSpPr>
        <p:spPr>
          <a:xfrm>
            <a:off x="4006870" y="3090801"/>
            <a:ext cx="6099142" cy="1569660"/>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Carbo2013 (480):  </a:t>
            </a:r>
            <a:r>
              <a:rPr lang="en-US" sz="1200" dirty="0" err="1">
                <a:latin typeface="Calibri" panose="020F0502020204030204" pitchFamily="34" charset="0"/>
                <a:cs typeface="Calibri" panose="020F0502020204030204" pitchFamily="34" charset="0"/>
              </a:rPr>
              <a:t>Muscosal</a:t>
            </a:r>
            <a:r>
              <a:rPr lang="en-US" sz="1200" dirty="0">
                <a:latin typeface="Calibri" panose="020F0502020204030204" pitchFamily="34" charset="0"/>
                <a:cs typeface="Calibri" panose="020F0502020204030204" pitchFamily="34" charset="0"/>
              </a:rPr>
              <a:t> immune response during </a:t>
            </a:r>
            <a:r>
              <a:rPr lang="en-US" sz="1200" dirty="0" err="1">
                <a:latin typeface="Calibri" panose="020F0502020204030204" pitchFamily="34" charset="0"/>
                <a:cs typeface="Calibri" panose="020F0502020204030204" pitchFamily="34" charset="0"/>
              </a:rPr>
              <a:t>H.pylori</a:t>
            </a:r>
            <a:r>
              <a:rPr lang="en-US" sz="1200" dirty="0">
                <a:latin typeface="Calibri" panose="020F0502020204030204" pitchFamily="34" charset="0"/>
                <a:cs typeface="Calibri" panose="020F0502020204030204" pitchFamily="34" charset="0"/>
              </a:rPr>
              <a:t> infection. 56 reactions.</a:t>
            </a:r>
          </a:p>
          <a:p>
            <a:r>
              <a:rPr lang="en-US" sz="1200" dirty="0">
                <a:latin typeface="Courier New" panose="02070309020205020404" pitchFamily="49" charset="0"/>
                <a:cs typeface="Courier New" panose="02070309020205020404" pitchFamily="49" charset="0"/>
              </a:rPr>
              <a:t>  reaction_16: s1 -&gt; s6</a:t>
            </a:r>
          </a:p>
          <a:p>
            <a:r>
              <a:rPr lang="en-US" sz="1200" dirty="0">
                <a:latin typeface="Courier New" panose="02070309020205020404" pitchFamily="49" charset="0"/>
                <a:cs typeface="Courier New" panose="02070309020205020404" pitchFamily="49" charset="0"/>
              </a:rPr>
              <a:t>  reaction_30: s16 -&gt; s16 + s13</a:t>
            </a:r>
          </a:p>
          <a:p>
            <a:r>
              <a:rPr lang="en-US" sz="1200" dirty="0">
                <a:latin typeface="Courier New" panose="02070309020205020404" pitchFamily="49" charset="0"/>
                <a:cs typeface="Courier New" panose="02070309020205020404" pitchFamily="49" charset="0"/>
              </a:rPr>
              <a:t>  reaction_19: s6 + s13 -&gt; s13</a:t>
            </a:r>
          </a:p>
          <a:p>
            <a:r>
              <a:rPr lang="en-US" sz="1200" dirty="0">
                <a:latin typeface="Courier New" panose="02070309020205020404" pitchFamily="49" charset="0"/>
                <a:cs typeface="Courier New" panose="02070309020205020404" pitchFamily="49" charset="0"/>
              </a:rPr>
              <a:t>  reaction_33: s6 -&gt; s6 + s16</a:t>
            </a:r>
          </a:p>
          <a:p>
            <a:r>
              <a:rPr lang="en-US" sz="1200" dirty="0">
                <a:latin typeface="Courier New" panose="02070309020205020404" pitchFamily="49" charset="0"/>
                <a:cs typeface="Courier New" panose="02070309020205020404" pitchFamily="49" charset="0"/>
              </a:rPr>
              <a:t>  reaction_12: s16 + s13 -&gt; s13</a:t>
            </a:r>
          </a:p>
          <a:p>
            <a:r>
              <a:rPr lang="en-US" sz="1200" dirty="0">
                <a:latin typeface="Courier New" panose="02070309020205020404" pitchFamily="49" charset="0"/>
                <a:cs typeface="Courier New" panose="02070309020205020404" pitchFamily="49" charset="0"/>
              </a:rPr>
              <a:t>  reaction_3: s6 -&gt; 2.0 s6</a:t>
            </a:r>
          </a:p>
          <a:p>
            <a:r>
              <a:rPr lang="en-US" sz="1200" dirty="0">
                <a:latin typeface="Courier New" panose="02070309020205020404" pitchFamily="49" charset="0"/>
                <a:cs typeface="Courier New" panose="02070309020205020404" pitchFamily="49" charset="0"/>
              </a:rPr>
              <a:t>  reaction_39: s6 + s13 -&gt; s6</a:t>
            </a:r>
          </a:p>
        </p:txBody>
      </p:sp>
      <p:sp>
        <p:nvSpPr>
          <p:cNvPr id="41" name="TextBox 40">
            <a:extLst>
              <a:ext uri="{FF2B5EF4-FFF2-40B4-BE49-F238E27FC236}">
                <a16:creationId xmlns:a16="http://schemas.microsoft.com/office/drawing/2014/main" id="{3CC52413-354C-4892-0EC5-2E7D11159F0E}"/>
              </a:ext>
            </a:extLst>
          </p:cNvPr>
          <p:cNvSpPr txBox="1"/>
          <p:nvPr/>
        </p:nvSpPr>
        <p:spPr>
          <a:xfrm>
            <a:off x="4006870" y="4834215"/>
            <a:ext cx="6099142" cy="2123658"/>
          </a:xfrm>
          <a:prstGeom prst="rect">
            <a:avLst/>
          </a:prstGeom>
          <a:noFill/>
        </p:spPr>
        <p:txBody>
          <a:bodyPr wrap="square">
            <a:spAutoFit/>
          </a:bodyPr>
          <a:lstStyle/>
          <a:p>
            <a:pPr algn="l"/>
            <a:r>
              <a:rPr lang="en-US" sz="1200" dirty="0">
                <a:effectLst/>
                <a:latin typeface="Calibri" panose="020F0502020204030204" pitchFamily="34" charset="0"/>
                <a:cs typeface="Calibri" panose="020F0502020204030204" pitchFamily="34" charset="0"/>
              </a:rPr>
              <a:t>ArnoldFarquhar2011:(872) </a:t>
            </a:r>
            <a:r>
              <a:rPr lang="en-US" sz="1200" dirty="0" err="1">
                <a:effectLst/>
                <a:latin typeface="Calibri" panose="020F0502020204030204" pitchFamily="34" charset="0"/>
                <a:cs typeface="Calibri" panose="020F0502020204030204" pitchFamily="34" charset="0"/>
              </a:rPr>
              <a:t>RubisCO</a:t>
            </a:r>
            <a:r>
              <a:rPr lang="en-US" sz="1200" dirty="0">
                <a:effectLst/>
                <a:latin typeface="Calibri" panose="020F0502020204030204" pitchFamily="34" charset="0"/>
                <a:cs typeface="Calibri" panose="020F0502020204030204" pitchFamily="34" charset="0"/>
              </a:rPr>
              <a:t> and the Carbon Cycle. 17 reactions.</a:t>
            </a:r>
          </a:p>
          <a:p>
            <a:pPr algn="l"/>
            <a:r>
              <a:rPr lang="en-US" sz="1200" dirty="0">
                <a:effectLst/>
                <a:latin typeface="Courier New" panose="02070309020205020404" pitchFamily="49" charset="0"/>
                <a:cs typeface="Courier New" panose="02070309020205020404" pitchFamily="49" charset="0"/>
              </a:rPr>
              <a:t>re9: s12 -&gt; s13</a:t>
            </a:r>
          </a:p>
          <a:p>
            <a:pPr algn="l"/>
            <a:r>
              <a:rPr lang="en-US" sz="1200" dirty="0">
                <a:effectLst/>
                <a:latin typeface="Courier New" panose="02070309020205020404" pitchFamily="49" charset="0"/>
                <a:cs typeface="Courier New" panose="02070309020205020404" pitchFamily="49" charset="0"/>
              </a:rPr>
              <a:t>re5: s2 -&gt; s2 + s4</a:t>
            </a:r>
          </a:p>
          <a:p>
            <a:pPr algn="l"/>
            <a:r>
              <a:rPr lang="en-US" sz="1200" dirty="0">
                <a:effectLst/>
                <a:latin typeface="Courier New" panose="02070309020205020404" pitchFamily="49" charset="0"/>
                <a:cs typeface="Courier New" panose="02070309020205020404" pitchFamily="49" charset="0"/>
              </a:rPr>
              <a:t>re14: s13 + s4 -&gt; s4 </a:t>
            </a:r>
          </a:p>
          <a:p>
            <a:pPr algn="l"/>
            <a:r>
              <a:rPr lang="en-US" sz="1200" dirty="0">
                <a:effectLst/>
                <a:latin typeface="Courier New" panose="02070309020205020404" pitchFamily="49" charset="0"/>
                <a:cs typeface="Courier New" panose="02070309020205020404" pitchFamily="49" charset="0"/>
              </a:rPr>
              <a:t>re1: s13 -&gt; s13 + s2</a:t>
            </a:r>
          </a:p>
          <a:p>
            <a:pPr algn="l"/>
            <a:r>
              <a:rPr lang="en-US" sz="1200" dirty="0">
                <a:effectLst/>
                <a:latin typeface="Courier New" panose="02070309020205020404" pitchFamily="49" charset="0"/>
                <a:cs typeface="Courier New" panose="02070309020205020404" pitchFamily="49" charset="0"/>
              </a:rPr>
              <a:t>re3: s2 + s4 -&gt; s4</a:t>
            </a:r>
          </a:p>
          <a:p>
            <a:pPr algn="l"/>
            <a:r>
              <a:rPr lang="en-US" sz="1200" dirty="0">
                <a:effectLst/>
                <a:latin typeface="Courier New" panose="02070309020205020404" pitchFamily="49" charset="0"/>
                <a:cs typeface="Courier New" panose="02070309020205020404" pitchFamily="49" charset="0"/>
              </a:rPr>
              <a:t>re24: s13 -&gt; 2.0 s13</a:t>
            </a:r>
          </a:p>
          <a:p>
            <a:pPr algn="l"/>
            <a:r>
              <a:rPr lang="en-US" sz="1200" dirty="0">
                <a:effectLst/>
                <a:latin typeface="Courier New" panose="02070309020205020404" pitchFamily="49" charset="0"/>
                <a:cs typeface="Courier New" panose="02070309020205020404" pitchFamily="49" charset="0"/>
              </a:rPr>
              <a:t>re7: s13 + s4 -&gt; s13 </a:t>
            </a:r>
          </a:p>
          <a:p>
            <a:pPr algn="r"/>
            <a:endParaRPr lang="en-US" sz="1200" dirty="0">
              <a:effectLst/>
              <a:latin typeface="Courier New" panose="02070309020205020404" pitchFamily="49" charset="0"/>
              <a:cs typeface="Courier New" panose="02070309020205020404" pitchFamily="49" charset="0"/>
            </a:endParaRPr>
          </a:p>
          <a:p>
            <a:pPr algn="l"/>
            <a:br>
              <a:rPr lang="en-US" sz="1200" b="0" i="0" dirty="0">
                <a:effectLst/>
                <a:latin typeface="Courier New" panose="02070309020205020404" pitchFamily="49" charset="0"/>
                <a:cs typeface="Courier New" panose="02070309020205020404" pitchFamily="49" charset="0"/>
              </a:rPr>
            </a:br>
            <a:endParaRPr lang="en-US" sz="1200" b="0" i="0"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10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EAC-EBDB-FFE6-DB56-B13BEFBD84C6}"/>
              </a:ext>
            </a:extLst>
          </p:cNvPr>
          <p:cNvSpPr>
            <a:spLocks noGrp="1"/>
          </p:cNvSpPr>
          <p:nvPr>
            <p:ph type="title"/>
          </p:nvPr>
        </p:nvSpPr>
        <p:spPr>
          <a:xfrm>
            <a:off x="838200" y="-40228"/>
            <a:ext cx="10515600" cy="1325563"/>
          </a:xfrm>
        </p:spPr>
        <p:txBody>
          <a:bodyPr>
            <a:noAutofit/>
          </a:bodyPr>
          <a:lstStyle/>
          <a:p>
            <a:pPr algn="l"/>
            <a:r>
              <a:rPr lang="en-US" sz="2800" b="1" i="0" dirty="0">
                <a:solidFill>
                  <a:srgbClr val="222222"/>
                </a:solidFill>
                <a:effectLst/>
                <a:latin typeface="Segoe UI" panose="020B0502040204020203" pitchFamily="34" charset="0"/>
              </a:rPr>
              <a:t>Kholodenko 2000 (10) - </a:t>
            </a:r>
            <a:r>
              <a:rPr lang="en-US" sz="2800" b="1" i="0" dirty="0" err="1">
                <a:solidFill>
                  <a:srgbClr val="222222"/>
                </a:solidFill>
                <a:effectLst/>
                <a:latin typeface="Segoe UI" panose="020B0502040204020203" pitchFamily="34" charset="0"/>
              </a:rPr>
              <a:t>Ultrasensitivity</a:t>
            </a:r>
            <a:r>
              <a:rPr lang="en-US" sz="2800" b="1" i="0" dirty="0">
                <a:solidFill>
                  <a:srgbClr val="222222"/>
                </a:solidFill>
                <a:effectLst/>
                <a:latin typeface="Segoe UI" panose="020B0502040204020203" pitchFamily="34" charset="0"/>
              </a:rPr>
              <a:t> and negative feedback bring oscillations in MAPK cascade</a:t>
            </a:r>
          </a:p>
        </p:txBody>
      </p:sp>
      <p:pic>
        <p:nvPicPr>
          <p:cNvPr id="5" name="Picture 4">
            <a:extLst>
              <a:ext uri="{FF2B5EF4-FFF2-40B4-BE49-F238E27FC236}">
                <a16:creationId xmlns:a16="http://schemas.microsoft.com/office/drawing/2014/main" id="{778D0498-CE6A-685B-ADAF-50994AE29FD9}"/>
              </a:ext>
            </a:extLst>
          </p:cNvPr>
          <p:cNvPicPr>
            <a:picLocks noChangeAspect="1"/>
          </p:cNvPicPr>
          <p:nvPr/>
        </p:nvPicPr>
        <p:blipFill>
          <a:blip r:embed="rId2"/>
          <a:stretch>
            <a:fillRect/>
          </a:stretch>
        </p:blipFill>
        <p:spPr>
          <a:xfrm>
            <a:off x="838200" y="1097162"/>
            <a:ext cx="6185489" cy="2024511"/>
          </a:xfrm>
          <a:prstGeom prst="rect">
            <a:avLst/>
          </a:prstGeom>
        </p:spPr>
      </p:pic>
      <p:grpSp>
        <p:nvGrpSpPr>
          <p:cNvPr id="16" name="Group 15">
            <a:extLst>
              <a:ext uri="{FF2B5EF4-FFF2-40B4-BE49-F238E27FC236}">
                <a16:creationId xmlns:a16="http://schemas.microsoft.com/office/drawing/2014/main" id="{5DA34478-7099-83D7-4D1F-E02574B8234E}"/>
              </a:ext>
            </a:extLst>
          </p:cNvPr>
          <p:cNvGrpSpPr/>
          <p:nvPr/>
        </p:nvGrpSpPr>
        <p:grpSpPr>
          <a:xfrm>
            <a:off x="787400" y="3263630"/>
            <a:ext cx="4464284" cy="1778243"/>
            <a:chOff x="868680" y="3405870"/>
            <a:chExt cx="4464284" cy="1778243"/>
          </a:xfrm>
        </p:grpSpPr>
        <p:pic>
          <p:nvPicPr>
            <p:cNvPr id="4" name="Picture 3">
              <a:extLst>
                <a:ext uri="{FF2B5EF4-FFF2-40B4-BE49-F238E27FC236}">
                  <a16:creationId xmlns:a16="http://schemas.microsoft.com/office/drawing/2014/main" id="{52572EA8-BDB3-473B-4649-D993925D575C}"/>
                </a:ext>
              </a:extLst>
            </p:cNvPr>
            <p:cNvPicPr>
              <a:picLocks noChangeAspect="1"/>
            </p:cNvPicPr>
            <p:nvPr/>
          </p:nvPicPr>
          <p:blipFill>
            <a:blip r:embed="rId3"/>
            <a:stretch>
              <a:fillRect/>
            </a:stretch>
          </p:blipFill>
          <p:spPr>
            <a:xfrm>
              <a:off x="909320" y="3616680"/>
              <a:ext cx="4423644" cy="1567433"/>
            </a:xfrm>
            <a:prstGeom prst="rect">
              <a:avLst/>
            </a:prstGeom>
          </p:spPr>
        </p:pic>
        <p:sp>
          <p:nvSpPr>
            <p:cNvPr id="8" name="TextBox 7">
              <a:extLst>
                <a:ext uri="{FF2B5EF4-FFF2-40B4-BE49-F238E27FC236}">
                  <a16:creationId xmlns:a16="http://schemas.microsoft.com/office/drawing/2014/main" id="{C65A5D3C-4618-B528-BE36-B4F313776B38}"/>
                </a:ext>
              </a:extLst>
            </p:cNvPr>
            <p:cNvSpPr txBox="1"/>
            <p:nvPr/>
          </p:nvSpPr>
          <p:spPr>
            <a:xfrm>
              <a:off x="868680" y="3405870"/>
              <a:ext cx="1040670" cy="261610"/>
            </a:xfrm>
            <a:prstGeom prst="rect">
              <a:avLst/>
            </a:prstGeom>
            <a:noFill/>
          </p:spPr>
          <p:txBody>
            <a:bodyPr wrap="none" rtlCol="0">
              <a:spAutoFit/>
            </a:bodyPr>
            <a:lstStyle/>
            <a:p>
              <a:r>
                <a:rPr lang="en-US" sz="1100" dirty="0" err="1"/>
                <a:t>BioModels</a:t>
              </a:r>
              <a:r>
                <a:rPr lang="en-US" sz="1100" dirty="0"/>
                <a:t> 146</a:t>
              </a:r>
            </a:p>
          </p:txBody>
        </p:sp>
      </p:grpSp>
      <p:grpSp>
        <p:nvGrpSpPr>
          <p:cNvPr id="17" name="Group 16">
            <a:extLst>
              <a:ext uri="{FF2B5EF4-FFF2-40B4-BE49-F238E27FC236}">
                <a16:creationId xmlns:a16="http://schemas.microsoft.com/office/drawing/2014/main" id="{89BCA3A5-8283-0237-4A4A-AE3AA09F254C}"/>
              </a:ext>
            </a:extLst>
          </p:cNvPr>
          <p:cNvGrpSpPr/>
          <p:nvPr/>
        </p:nvGrpSpPr>
        <p:grpSpPr>
          <a:xfrm>
            <a:off x="6889518" y="3140433"/>
            <a:ext cx="4777972" cy="1797567"/>
            <a:chOff x="6889518" y="3272513"/>
            <a:chExt cx="4777972" cy="1797567"/>
          </a:xfrm>
        </p:grpSpPr>
        <p:pic>
          <p:nvPicPr>
            <p:cNvPr id="10" name="Picture 9">
              <a:extLst>
                <a:ext uri="{FF2B5EF4-FFF2-40B4-BE49-F238E27FC236}">
                  <a16:creationId xmlns:a16="http://schemas.microsoft.com/office/drawing/2014/main" id="{41B0EE2B-7037-4017-2459-6FF76A0A2790}"/>
                </a:ext>
              </a:extLst>
            </p:cNvPr>
            <p:cNvPicPr>
              <a:picLocks noChangeAspect="1"/>
            </p:cNvPicPr>
            <p:nvPr/>
          </p:nvPicPr>
          <p:blipFill>
            <a:blip r:embed="rId4"/>
            <a:stretch>
              <a:fillRect/>
            </a:stretch>
          </p:blipFill>
          <p:spPr>
            <a:xfrm>
              <a:off x="6949440" y="3502648"/>
              <a:ext cx="4718050" cy="1567432"/>
            </a:xfrm>
            <a:prstGeom prst="rect">
              <a:avLst/>
            </a:prstGeom>
          </p:spPr>
        </p:pic>
        <p:sp>
          <p:nvSpPr>
            <p:cNvPr id="11" name="TextBox 10">
              <a:extLst>
                <a:ext uri="{FF2B5EF4-FFF2-40B4-BE49-F238E27FC236}">
                  <a16:creationId xmlns:a16="http://schemas.microsoft.com/office/drawing/2014/main" id="{0C42E958-A77E-45BE-E947-63A5CDF3F808}"/>
                </a:ext>
              </a:extLst>
            </p:cNvPr>
            <p:cNvSpPr txBox="1"/>
            <p:nvPr/>
          </p:nvSpPr>
          <p:spPr>
            <a:xfrm>
              <a:off x="6889518" y="3272513"/>
              <a:ext cx="1040670" cy="261610"/>
            </a:xfrm>
            <a:prstGeom prst="rect">
              <a:avLst/>
            </a:prstGeom>
            <a:noFill/>
          </p:spPr>
          <p:txBody>
            <a:bodyPr wrap="none" rtlCol="0">
              <a:spAutoFit/>
            </a:bodyPr>
            <a:lstStyle/>
            <a:p>
              <a:r>
                <a:rPr lang="en-US" sz="1100" dirty="0" err="1"/>
                <a:t>BioModels</a:t>
              </a:r>
              <a:r>
                <a:rPr lang="en-US" sz="1100" dirty="0"/>
                <a:t> 466</a:t>
              </a:r>
            </a:p>
          </p:txBody>
        </p:sp>
      </p:grpSp>
      <p:grpSp>
        <p:nvGrpSpPr>
          <p:cNvPr id="18" name="Group 17">
            <a:extLst>
              <a:ext uri="{FF2B5EF4-FFF2-40B4-BE49-F238E27FC236}">
                <a16:creationId xmlns:a16="http://schemas.microsoft.com/office/drawing/2014/main" id="{9D4CC152-5BE3-3E57-E17C-83C6349F9C60}"/>
              </a:ext>
            </a:extLst>
          </p:cNvPr>
          <p:cNvGrpSpPr/>
          <p:nvPr/>
        </p:nvGrpSpPr>
        <p:grpSpPr>
          <a:xfrm>
            <a:off x="726440" y="5275553"/>
            <a:ext cx="4615180" cy="1407429"/>
            <a:chOff x="858520" y="5224753"/>
            <a:chExt cx="4615180" cy="1407429"/>
          </a:xfrm>
        </p:grpSpPr>
        <p:pic>
          <p:nvPicPr>
            <p:cNvPr id="13" name="Picture 12">
              <a:extLst>
                <a:ext uri="{FF2B5EF4-FFF2-40B4-BE49-F238E27FC236}">
                  <a16:creationId xmlns:a16="http://schemas.microsoft.com/office/drawing/2014/main" id="{DC7C92F6-EBC4-66A7-E0E4-09456B6A92BE}"/>
                </a:ext>
              </a:extLst>
            </p:cNvPr>
            <p:cNvPicPr>
              <a:picLocks noChangeAspect="1"/>
            </p:cNvPicPr>
            <p:nvPr/>
          </p:nvPicPr>
          <p:blipFill>
            <a:blip r:embed="rId5"/>
            <a:stretch>
              <a:fillRect/>
            </a:stretch>
          </p:blipFill>
          <p:spPr>
            <a:xfrm>
              <a:off x="909320" y="5445723"/>
              <a:ext cx="4564380" cy="1186459"/>
            </a:xfrm>
            <a:prstGeom prst="rect">
              <a:avLst/>
            </a:prstGeom>
          </p:spPr>
        </p:pic>
        <p:sp>
          <p:nvSpPr>
            <p:cNvPr id="14" name="TextBox 13">
              <a:extLst>
                <a:ext uri="{FF2B5EF4-FFF2-40B4-BE49-F238E27FC236}">
                  <a16:creationId xmlns:a16="http://schemas.microsoft.com/office/drawing/2014/main" id="{987942C7-A38D-56C4-4D34-8BB800BFC084}"/>
                </a:ext>
              </a:extLst>
            </p:cNvPr>
            <p:cNvSpPr txBox="1"/>
            <p:nvPr/>
          </p:nvSpPr>
          <p:spPr>
            <a:xfrm>
              <a:off x="858520" y="5224753"/>
              <a:ext cx="1040670" cy="261610"/>
            </a:xfrm>
            <a:prstGeom prst="rect">
              <a:avLst/>
            </a:prstGeom>
            <a:noFill/>
          </p:spPr>
          <p:txBody>
            <a:bodyPr wrap="none" rtlCol="0">
              <a:spAutoFit/>
            </a:bodyPr>
            <a:lstStyle/>
            <a:p>
              <a:r>
                <a:rPr lang="en-US" sz="1100" dirty="0" err="1"/>
                <a:t>BioModels</a:t>
              </a:r>
              <a:r>
                <a:rPr lang="en-US" sz="1100" dirty="0"/>
                <a:t> 270</a:t>
              </a:r>
            </a:p>
          </p:txBody>
        </p:sp>
      </p:grpSp>
      <p:sp>
        <p:nvSpPr>
          <p:cNvPr id="15" name="TextBox 14">
            <a:extLst>
              <a:ext uri="{FF2B5EF4-FFF2-40B4-BE49-F238E27FC236}">
                <a16:creationId xmlns:a16="http://schemas.microsoft.com/office/drawing/2014/main" id="{3A842E90-4CD2-E10F-F26D-B81AC109FDC7}"/>
              </a:ext>
            </a:extLst>
          </p:cNvPr>
          <p:cNvSpPr txBox="1"/>
          <p:nvPr/>
        </p:nvSpPr>
        <p:spPr>
          <a:xfrm>
            <a:off x="7341947" y="1651673"/>
            <a:ext cx="4325543" cy="461665"/>
          </a:xfrm>
          <a:prstGeom prst="rect">
            <a:avLst/>
          </a:prstGeom>
          <a:noFill/>
        </p:spPr>
        <p:txBody>
          <a:bodyPr wrap="none" rtlCol="0">
            <a:spAutoFit/>
          </a:bodyPr>
          <a:lstStyle/>
          <a:p>
            <a:r>
              <a:rPr lang="en-US" sz="2400" dirty="0"/>
              <a:t>What models embed this model?</a:t>
            </a:r>
          </a:p>
        </p:txBody>
      </p:sp>
      <p:grpSp>
        <p:nvGrpSpPr>
          <p:cNvPr id="23" name="Group 22">
            <a:extLst>
              <a:ext uri="{FF2B5EF4-FFF2-40B4-BE49-F238E27FC236}">
                <a16:creationId xmlns:a16="http://schemas.microsoft.com/office/drawing/2014/main" id="{01C76880-22B1-107C-2562-E2FA5DA6EDD8}"/>
              </a:ext>
            </a:extLst>
          </p:cNvPr>
          <p:cNvGrpSpPr/>
          <p:nvPr/>
        </p:nvGrpSpPr>
        <p:grpSpPr>
          <a:xfrm>
            <a:off x="6889518" y="5058051"/>
            <a:ext cx="4391892" cy="1662072"/>
            <a:chOff x="6889518" y="5058051"/>
            <a:chExt cx="4391892" cy="1662072"/>
          </a:xfrm>
        </p:grpSpPr>
        <p:pic>
          <p:nvPicPr>
            <p:cNvPr id="20" name="Picture 19">
              <a:extLst>
                <a:ext uri="{FF2B5EF4-FFF2-40B4-BE49-F238E27FC236}">
                  <a16:creationId xmlns:a16="http://schemas.microsoft.com/office/drawing/2014/main" id="{615DE3C3-EC7B-B83B-C2D1-CA3C7AFE6885}"/>
                </a:ext>
              </a:extLst>
            </p:cNvPr>
            <p:cNvPicPr>
              <a:picLocks noChangeAspect="1"/>
            </p:cNvPicPr>
            <p:nvPr/>
          </p:nvPicPr>
          <p:blipFill>
            <a:blip r:embed="rId6"/>
            <a:stretch>
              <a:fillRect/>
            </a:stretch>
          </p:blipFill>
          <p:spPr>
            <a:xfrm>
              <a:off x="6949440" y="5288186"/>
              <a:ext cx="4331970" cy="1431937"/>
            </a:xfrm>
            <a:prstGeom prst="rect">
              <a:avLst/>
            </a:prstGeom>
          </p:spPr>
        </p:pic>
        <p:sp>
          <p:nvSpPr>
            <p:cNvPr id="22" name="TextBox 21">
              <a:extLst>
                <a:ext uri="{FF2B5EF4-FFF2-40B4-BE49-F238E27FC236}">
                  <a16:creationId xmlns:a16="http://schemas.microsoft.com/office/drawing/2014/main" id="{2F3A0995-4448-80E8-E955-9F9C67A124E3}"/>
                </a:ext>
              </a:extLst>
            </p:cNvPr>
            <p:cNvSpPr txBox="1"/>
            <p:nvPr/>
          </p:nvSpPr>
          <p:spPr>
            <a:xfrm>
              <a:off x="6889518" y="5058051"/>
              <a:ext cx="1615440" cy="261610"/>
            </a:xfrm>
            <a:prstGeom prst="rect">
              <a:avLst/>
            </a:prstGeom>
            <a:noFill/>
          </p:spPr>
          <p:txBody>
            <a:bodyPr wrap="square">
              <a:spAutoFit/>
            </a:bodyPr>
            <a:lstStyle/>
            <a:p>
              <a:r>
                <a:rPr lang="en-US" sz="1100" dirty="0" err="1"/>
                <a:t>BioModels</a:t>
              </a:r>
              <a:r>
                <a:rPr lang="en-US" sz="1100" dirty="0"/>
                <a:t> 468</a:t>
              </a:r>
            </a:p>
          </p:txBody>
        </p:sp>
      </p:grpSp>
    </p:spTree>
    <p:extLst>
      <p:ext uri="{BB962C8B-B14F-4D97-AF65-F5344CB8AC3E}">
        <p14:creationId xmlns:p14="http://schemas.microsoft.com/office/powerpoint/2010/main" val="31420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1F41-E7CA-0F3D-5BC8-E21B40E0A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93525-B962-4125-969A-081043221D4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Why Find Model Sub-Networks?</a:t>
            </a:r>
          </a:p>
        </p:txBody>
      </p:sp>
      <p:sp>
        <p:nvSpPr>
          <p:cNvPr id="3" name="Content Placeholder 2">
            <a:extLst>
              <a:ext uri="{FF2B5EF4-FFF2-40B4-BE49-F238E27FC236}">
                <a16:creationId xmlns:a16="http://schemas.microsoft.com/office/drawing/2014/main" id="{96B6D55D-36DF-D7E6-40FE-5ED392FC791E}"/>
              </a:ext>
            </a:extLst>
          </p:cNvPr>
          <p:cNvSpPr>
            <a:spLocks noGrp="1"/>
          </p:cNvSpPr>
          <p:nvPr>
            <p:ph idx="1"/>
          </p:nvPr>
        </p:nvSpPr>
        <p:spPr>
          <a:xfrm>
            <a:off x="659090" y="1187345"/>
            <a:ext cx="10515600" cy="3695740"/>
          </a:xfrm>
        </p:spPr>
        <p:txBody>
          <a:bodyPr>
            <a:normAutofit lnSpcReduction="10000"/>
          </a:bodyPr>
          <a:lstStyle/>
          <a:p>
            <a:r>
              <a:rPr lang="en-US" dirty="0"/>
              <a:t>Query for models containing structures of interest (e.g., double phosphorylation cycles) to:</a:t>
            </a:r>
          </a:p>
          <a:p>
            <a:pPr lvl="1"/>
            <a:r>
              <a:rPr lang="en-US" dirty="0"/>
              <a:t>Find related work</a:t>
            </a:r>
          </a:p>
          <a:p>
            <a:pPr lvl="1"/>
            <a:r>
              <a:rPr lang="en-US" dirty="0"/>
              <a:t>Select rate laws</a:t>
            </a:r>
          </a:p>
          <a:p>
            <a:pPr lvl="1"/>
            <a:r>
              <a:rPr lang="en-US" dirty="0"/>
              <a:t>Annotate species, reactions</a:t>
            </a:r>
          </a:p>
          <a:p>
            <a:r>
              <a:rPr lang="en-US" dirty="0"/>
              <a:t>Evaluate the statistical significance of a subnet by</a:t>
            </a:r>
          </a:p>
          <a:p>
            <a:pPr lvl="1"/>
            <a:r>
              <a:rPr lang="en-US" dirty="0"/>
              <a:t>Generating representative random networks</a:t>
            </a:r>
          </a:p>
          <a:p>
            <a:pPr lvl="1"/>
            <a:r>
              <a:rPr lang="en-US" dirty="0"/>
              <a:t>Find if the subnet is present in the random network</a:t>
            </a:r>
          </a:p>
          <a:p>
            <a:r>
              <a:rPr lang="en-US" dirty="0"/>
              <a:t>Understand higher level structures of chemical networks</a:t>
            </a:r>
          </a:p>
        </p:txBody>
      </p:sp>
    </p:spTree>
    <p:extLst>
      <p:ext uri="{BB962C8B-B14F-4D97-AF65-F5344CB8AC3E}">
        <p14:creationId xmlns:p14="http://schemas.microsoft.com/office/powerpoint/2010/main" val="309743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9102-C119-999A-A3E1-5E319CC8E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E0F75-F32B-2D76-CCAA-F66597263B59}"/>
              </a:ext>
            </a:extLst>
          </p:cNvPr>
          <p:cNvSpPr>
            <a:spLocks noGrp="1"/>
          </p:cNvSpPr>
          <p:nvPr>
            <p:ph type="title"/>
          </p:nvPr>
        </p:nvSpPr>
        <p:spPr>
          <a:xfrm>
            <a:off x="292231" y="204258"/>
            <a:ext cx="11061569" cy="803275"/>
          </a:xfrm>
        </p:spPr>
        <p:txBody>
          <a:bodyPr>
            <a:normAutofit fontScale="90000"/>
          </a:bodyPr>
          <a:lstStyle/>
          <a:p>
            <a:r>
              <a:rPr lang="en-US" dirty="0">
                <a:latin typeface="+mn-lt"/>
              </a:rPr>
              <a:t>Related Work: Finding subnets is a specialized kind of graph analysis.</a:t>
            </a:r>
          </a:p>
        </p:txBody>
      </p:sp>
      <p:sp>
        <p:nvSpPr>
          <p:cNvPr id="3" name="Content Placeholder 2">
            <a:extLst>
              <a:ext uri="{FF2B5EF4-FFF2-40B4-BE49-F238E27FC236}">
                <a16:creationId xmlns:a16="http://schemas.microsoft.com/office/drawing/2014/main" id="{D0669534-6680-0B8F-C6B6-75370F975573}"/>
              </a:ext>
            </a:extLst>
          </p:cNvPr>
          <p:cNvSpPr>
            <a:spLocks noGrp="1"/>
          </p:cNvSpPr>
          <p:nvPr>
            <p:ph idx="1"/>
          </p:nvPr>
        </p:nvSpPr>
        <p:spPr>
          <a:xfrm>
            <a:off x="729144" y="1083355"/>
            <a:ext cx="10271936" cy="563118"/>
          </a:xfrm>
        </p:spPr>
        <p:txBody>
          <a:bodyPr>
            <a:normAutofit/>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DFC1F3A3-B748-D1F1-3C77-A79FFDAAB68A}"/>
              </a:ext>
            </a:extLst>
          </p:cNvPr>
          <p:cNvSpPr txBox="1"/>
          <p:nvPr/>
        </p:nvSpPr>
        <p:spPr>
          <a:xfrm>
            <a:off x="50869" y="2939147"/>
            <a:ext cx="3315360" cy="1200329"/>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glasgow</a:t>
            </a:r>
            <a:r>
              <a:rPr lang="en-US" dirty="0"/>
              <a:t> </a:t>
            </a:r>
            <a:r>
              <a:rPr lang="en-US" dirty="0">
                <a:latin typeface="Courier New" panose="02070309020205020404" pitchFamily="49" charset="0"/>
                <a:cs typeface="Courier New" panose="02070309020205020404" pitchFamily="49" charset="0"/>
              </a:rPr>
              <a:t>subgraph solver</a:t>
            </a:r>
          </a:p>
          <a:p>
            <a:r>
              <a:rPr lang="en-US" dirty="0">
                <a:latin typeface="Calibri" panose="020F0502020204030204" pitchFamily="34" charset="0"/>
                <a:cs typeface="Calibri" panose="020F0502020204030204" pitchFamily="34" charset="0"/>
              </a:rPr>
              <a:t>Finds subgraphs of source-destination pair graphs (not hypergraphs).</a:t>
            </a:r>
          </a:p>
        </p:txBody>
      </p:sp>
      <p:sp>
        <p:nvSpPr>
          <p:cNvPr id="11" name="TextBox 10">
            <a:extLst>
              <a:ext uri="{FF2B5EF4-FFF2-40B4-BE49-F238E27FC236}">
                <a16:creationId xmlns:a16="http://schemas.microsoft.com/office/drawing/2014/main" id="{E4624678-CA79-BE0F-77D4-E9C065BEA908}"/>
              </a:ext>
            </a:extLst>
          </p:cNvPr>
          <p:cNvSpPr txBox="1"/>
          <p:nvPr/>
        </p:nvSpPr>
        <p:spPr>
          <a:xfrm>
            <a:off x="88380" y="2033760"/>
            <a:ext cx="3290516"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Pynauty</a:t>
            </a:r>
            <a:r>
              <a:rPr lang="en-US" dirty="0">
                <a:latin typeface="Calibri" panose="020F0502020204030204" pitchFamily="34" charset="0"/>
                <a:cs typeface="Calibri" panose="020F0502020204030204" pitchFamily="34" charset="0"/>
              </a:rPr>
              <a:t>: Finds identical graphs</a:t>
            </a:r>
            <a:endParaRPr lang="en-US" dirty="0"/>
          </a:p>
        </p:txBody>
      </p:sp>
      <p:grpSp>
        <p:nvGrpSpPr>
          <p:cNvPr id="4" name="Group 3">
            <a:extLst>
              <a:ext uri="{FF2B5EF4-FFF2-40B4-BE49-F238E27FC236}">
                <a16:creationId xmlns:a16="http://schemas.microsoft.com/office/drawing/2014/main" id="{27C767A2-8B52-B79C-4659-B3CDD4288D68}"/>
              </a:ext>
            </a:extLst>
          </p:cNvPr>
          <p:cNvGrpSpPr/>
          <p:nvPr/>
        </p:nvGrpSpPr>
        <p:grpSpPr>
          <a:xfrm>
            <a:off x="3525619" y="2911758"/>
            <a:ext cx="3306661" cy="1478078"/>
            <a:chOff x="3166317" y="1806056"/>
            <a:chExt cx="3306661" cy="1478078"/>
          </a:xfrm>
        </p:grpSpPr>
        <p:sp>
          <p:nvSpPr>
            <p:cNvPr id="24" name="Oval 23">
              <a:extLst>
                <a:ext uri="{FF2B5EF4-FFF2-40B4-BE49-F238E27FC236}">
                  <a16:creationId xmlns:a16="http://schemas.microsoft.com/office/drawing/2014/main" id="{E135CB98-6518-E12A-1EDB-37AFB1570E69}"/>
                </a:ext>
              </a:extLst>
            </p:cNvPr>
            <p:cNvSpPr/>
            <p:nvPr/>
          </p:nvSpPr>
          <p:spPr>
            <a:xfrm>
              <a:off x="3166317" y="183638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E0195F8D-22EA-F8EF-432A-F7785C275EB7}"/>
                </a:ext>
              </a:extLst>
            </p:cNvPr>
            <p:cNvSpPr/>
            <p:nvPr/>
          </p:nvSpPr>
          <p:spPr>
            <a:xfrm>
              <a:off x="3166317" y="26754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C90A39D0-E2A6-D792-EE11-8B3DF68FAEBC}"/>
                </a:ext>
              </a:extLst>
            </p:cNvPr>
            <p:cNvSpPr/>
            <p:nvPr/>
          </p:nvSpPr>
          <p:spPr>
            <a:xfrm>
              <a:off x="6028361" y="197778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ABBD3FBB-A38F-103F-2DAB-E51B355950B2}"/>
                </a:ext>
              </a:extLst>
            </p:cNvPr>
            <p:cNvSpPr/>
            <p:nvPr/>
          </p:nvSpPr>
          <p:spPr>
            <a:xfrm>
              <a:off x="6028361" y="2599973"/>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D2E047E7-AD05-8A69-7E14-8C58B6C58BFA}"/>
                </a:ext>
              </a:extLst>
            </p:cNvPr>
            <p:cNvSpPr/>
            <p:nvPr/>
          </p:nvSpPr>
          <p:spPr>
            <a:xfrm>
              <a:off x="4575668" y="2208486"/>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C9BA9695-9C93-F78D-6BAD-C36B93F12BAC}"/>
                </a:ext>
              </a:extLst>
            </p:cNvPr>
            <p:cNvSpPr txBox="1"/>
            <p:nvPr/>
          </p:nvSpPr>
          <p:spPr>
            <a:xfrm>
              <a:off x="3765137" y="1806056"/>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18DABD47-DD8B-22C7-E29C-0E744AB32E6D}"/>
                </a:ext>
              </a:extLst>
            </p:cNvPr>
            <p:cNvSpPr txBox="1"/>
            <p:nvPr/>
          </p:nvSpPr>
          <p:spPr>
            <a:xfrm>
              <a:off x="5583744" y="1856390"/>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2EF29FB3-B4C8-97FC-BEE4-32F77D271431}"/>
                </a:ext>
              </a:extLst>
            </p:cNvPr>
            <p:cNvSpPr txBox="1"/>
            <p:nvPr/>
          </p:nvSpPr>
          <p:spPr>
            <a:xfrm>
              <a:off x="3709973" y="2914802"/>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1F20DC99-B5DF-120F-89CD-FB78DB175793}"/>
                </a:ext>
              </a:extLst>
            </p:cNvPr>
            <p:cNvSpPr txBox="1"/>
            <p:nvPr/>
          </p:nvSpPr>
          <p:spPr>
            <a:xfrm>
              <a:off x="5601920" y="2797356"/>
              <a:ext cx="553357" cy="369332"/>
            </a:xfrm>
            <a:prstGeom prst="rect">
              <a:avLst/>
            </a:prstGeom>
            <a:noFill/>
          </p:spPr>
          <p:txBody>
            <a:bodyPr wrap="none" rtlCol="0">
              <a:spAutoFit/>
            </a:bodyPr>
            <a:lstStyle/>
            <a:p>
              <a:r>
                <a:rPr lang="en-US" dirty="0"/>
                <a:t>(2a)</a:t>
              </a:r>
            </a:p>
          </p:txBody>
        </p:sp>
        <p:cxnSp>
          <p:nvCxnSpPr>
            <p:cNvPr id="46" name="Straight Arrow Connector 45">
              <a:extLst>
                <a:ext uri="{FF2B5EF4-FFF2-40B4-BE49-F238E27FC236}">
                  <a16:creationId xmlns:a16="http://schemas.microsoft.com/office/drawing/2014/main" id="{C225BD3D-5DEF-148F-7F12-65CF1890066C}"/>
                </a:ext>
              </a:extLst>
            </p:cNvPr>
            <p:cNvCxnSpPr>
              <a:stCxn id="24" idx="6"/>
              <a:endCxn id="28" idx="1"/>
            </p:cNvCxnSpPr>
            <p:nvPr/>
          </p:nvCxnSpPr>
          <p:spPr>
            <a:xfrm>
              <a:off x="3610934" y="2067082"/>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FB8285-EC0D-BB82-00A8-25CDC1F2E7AD}"/>
                </a:ext>
              </a:extLst>
            </p:cNvPr>
            <p:cNvCxnSpPr>
              <a:cxnSpLocks/>
              <a:stCxn id="25" idx="6"/>
            </p:cNvCxnSpPr>
            <p:nvPr/>
          </p:nvCxnSpPr>
          <p:spPr>
            <a:xfrm flipV="1">
              <a:off x="3610934" y="2528477"/>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D43730-EC2B-7954-0145-D46B424D6F61}"/>
                </a:ext>
              </a:extLst>
            </p:cNvPr>
            <p:cNvCxnSpPr>
              <a:cxnSpLocks/>
              <a:stCxn id="28" idx="3"/>
            </p:cNvCxnSpPr>
            <p:nvPr/>
          </p:nvCxnSpPr>
          <p:spPr>
            <a:xfrm flipV="1">
              <a:off x="5179675" y="2243083"/>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B064E6-AD07-7668-F3B2-076C80178D1A}"/>
                </a:ext>
              </a:extLst>
            </p:cNvPr>
            <p:cNvCxnSpPr>
              <a:cxnSpLocks/>
            </p:cNvCxnSpPr>
            <p:nvPr/>
          </p:nvCxnSpPr>
          <p:spPr>
            <a:xfrm>
              <a:off x="5179675" y="2620246"/>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951DFD3-F009-70D2-7C64-6B240E8FD65C}"/>
              </a:ext>
            </a:extLst>
          </p:cNvPr>
          <p:cNvSpPr txBox="1"/>
          <p:nvPr/>
        </p:nvSpPr>
        <p:spPr>
          <a:xfrm>
            <a:off x="7834857" y="2870769"/>
            <a:ext cx="3238227" cy="646331"/>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Doesn’t use hypergraphs so</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 -&gt; C </a:t>
            </a:r>
            <a:r>
              <a:rPr lang="en-US" dirty="0">
                <a:latin typeface="Calibri" panose="020F0502020204030204" pitchFamily="34" charset="0"/>
                <a:cs typeface="Calibri" panose="020F0502020204030204" pitchFamily="34" charset="0"/>
              </a:rPr>
              <a:t>is a subgraph </a:t>
            </a:r>
          </a:p>
        </p:txBody>
      </p:sp>
      <p:sp>
        <p:nvSpPr>
          <p:cNvPr id="60" name="TextBox 59">
            <a:extLst>
              <a:ext uri="{FF2B5EF4-FFF2-40B4-BE49-F238E27FC236}">
                <a16:creationId xmlns:a16="http://schemas.microsoft.com/office/drawing/2014/main" id="{6191F58D-5079-F358-E6AA-D439CB386C5D}"/>
              </a:ext>
            </a:extLst>
          </p:cNvPr>
          <p:cNvSpPr txBox="1"/>
          <p:nvPr/>
        </p:nvSpPr>
        <p:spPr>
          <a:xfrm>
            <a:off x="7834857" y="2033760"/>
            <a:ext cx="3040975" cy="369332"/>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Not subgraphs.</a:t>
            </a:r>
          </a:p>
        </p:txBody>
      </p:sp>
      <p:grpSp>
        <p:nvGrpSpPr>
          <p:cNvPr id="76" name="Group 75">
            <a:extLst>
              <a:ext uri="{FF2B5EF4-FFF2-40B4-BE49-F238E27FC236}">
                <a16:creationId xmlns:a16="http://schemas.microsoft.com/office/drawing/2014/main" id="{1AF69313-04A9-695D-C00D-082A3CAD2F48}"/>
              </a:ext>
            </a:extLst>
          </p:cNvPr>
          <p:cNvGrpSpPr/>
          <p:nvPr/>
        </p:nvGrpSpPr>
        <p:grpSpPr>
          <a:xfrm>
            <a:off x="3927107" y="4875594"/>
            <a:ext cx="3306661" cy="1159080"/>
            <a:chOff x="3166317" y="4752666"/>
            <a:chExt cx="3306661" cy="1159080"/>
          </a:xfrm>
        </p:grpSpPr>
        <p:sp>
          <p:nvSpPr>
            <p:cNvPr id="61" name="Oval 60">
              <a:extLst>
                <a:ext uri="{FF2B5EF4-FFF2-40B4-BE49-F238E27FC236}">
                  <a16:creationId xmlns:a16="http://schemas.microsoft.com/office/drawing/2014/main" id="{76C1F717-190A-5309-0AAC-80A9703D6B4C}"/>
                </a:ext>
              </a:extLst>
            </p:cNvPr>
            <p:cNvSpPr/>
            <p:nvPr/>
          </p:nvSpPr>
          <p:spPr>
            <a:xfrm>
              <a:off x="3166317"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Oval 61">
              <a:extLst>
                <a:ext uri="{FF2B5EF4-FFF2-40B4-BE49-F238E27FC236}">
                  <a16:creationId xmlns:a16="http://schemas.microsoft.com/office/drawing/2014/main" id="{A913773F-380D-8191-4E04-60D766376BE7}"/>
                </a:ext>
              </a:extLst>
            </p:cNvPr>
            <p:cNvSpPr/>
            <p:nvPr/>
          </p:nvSpPr>
          <p:spPr>
            <a:xfrm>
              <a:off x="3166317" y="545035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Oval 62">
              <a:extLst>
                <a:ext uri="{FF2B5EF4-FFF2-40B4-BE49-F238E27FC236}">
                  <a16:creationId xmlns:a16="http://schemas.microsoft.com/office/drawing/2014/main" id="{2203ABCD-3BC3-79BC-5CCB-EF52E54665A7}"/>
                </a:ext>
              </a:extLst>
            </p:cNvPr>
            <p:cNvSpPr/>
            <p:nvPr/>
          </p:nvSpPr>
          <p:spPr>
            <a:xfrm>
              <a:off x="6028361"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Oval 63">
              <a:extLst>
                <a:ext uri="{FF2B5EF4-FFF2-40B4-BE49-F238E27FC236}">
                  <a16:creationId xmlns:a16="http://schemas.microsoft.com/office/drawing/2014/main" id="{B8D7C548-8504-2329-645D-F853C00F3DC2}"/>
                </a:ext>
              </a:extLst>
            </p:cNvPr>
            <p:cNvSpPr/>
            <p:nvPr/>
          </p:nvSpPr>
          <p:spPr>
            <a:xfrm>
              <a:off x="6028361" y="537485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5" name="Rectangle 64">
              <a:extLst>
                <a:ext uri="{FF2B5EF4-FFF2-40B4-BE49-F238E27FC236}">
                  <a16:creationId xmlns:a16="http://schemas.microsoft.com/office/drawing/2014/main" id="{6279A1C3-E2DC-E90D-C24E-2DFD4115BDFF}"/>
                </a:ext>
              </a:extLst>
            </p:cNvPr>
            <p:cNvSpPr/>
            <p:nvPr/>
          </p:nvSpPr>
          <p:spPr>
            <a:xfrm>
              <a:off x="4575668" y="498336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6" name="Elbow Connector 65">
              <a:extLst>
                <a:ext uri="{FF2B5EF4-FFF2-40B4-BE49-F238E27FC236}">
                  <a16:creationId xmlns:a16="http://schemas.microsoft.com/office/drawing/2014/main" id="{E0D324A0-130C-22CB-24F9-A97E68254217}"/>
                </a:ext>
              </a:extLst>
            </p:cNvPr>
            <p:cNvCxnSpPr>
              <a:stCxn id="61" idx="6"/>
              <a:endCxn id="65" idx="1"/>
            </p:cNvCxnSpPr>
            <p:nvPr/>
          </p:nvCxnSpPr>
          <p:spPr>
            <a:xfrm>
              <a:off x="3610934" y="498336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AC698B78-8AD4-E9DE-5EE2-8EA7E177A7BD}"/>
                </a:ext>
              </a:extLst>
            </p:cNvPr>
            <p:cNvCxnSpPr>
              <a:endCxn id="65" idx="1"/>
            </p:cNvCxnSpPr>
            <p:nvPr/>
          </p:nvCxnSpPr>
          <p:spPr>
            <a:xfrm flipV="1">
              <a:off x="3610934" y="527348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B77BB786-D239-694E-FF57-E800CDA52732}"/>
                </a:ext>
              </a:extLst>
            </p:cNvPr>
            <p:cNvCxnSpPr>
              <a:cxnSpLocks/>
              <a:stCxn id="65" idx="3"/>
              <a:endCxn id="63" idx="2"/>
            </p:cNvCxnSpPr>
            <p:nvPr/>
          </p:nvCxnSpPr>
          <p:spPr>
            <a:xfrm flipV="1">
              <a:off x="5179675" y="498336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812FC1CD-181F-C2D2-AA46-7AB7256663B9}"/>
                </a:ext>
              </a:extLst>
            </p:cNvPr>
            <p:cNvCxnSpPr>
              <a:cxnSpLocks/>
              <a:stCxn id="65" idx="3"/>
              <a:endCxn id="64" idx="2"/>
            </p:cNvCxnSpPr>
            <p:nvPr/>
          </p:nvCxnSpPr>
          <p:spPr>
            <a:xfrm>
              <a:off x="5179675" y="527348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B237E87-7B32-8A74-8947-AF916F4B7957}"/>
                </a:ext>
              </a:extLst>
            </p:cNvPr>
            <p:cNvSpPr txBox="1"/>
            <p:nvPr/>
          </p:nvSpPr>
          <p:spPr>
            <a:xfrm>
              <a:off x="3708575" y="5059106"/>
              <a:ext cx="442750" cy="369332"/>
            </a:xfrm>
            <a:prstGeom prst="rect">
              <a:avLst/>
            </a:prstGeom>
            <a:noFill/>
          </p:spPr>
          <p:txBody>
            <a:bodyPr wrap="none" rtlCol="0">
              <a:spAutoFit/>
            </a:bodyPr>
            <a:lstStyle/>
            <a:p>
              <a:r>
                <a:rPr lang="en-US" dirty="0"/>
                <a:t>(1)</a:t>
              </a:r>
            </a:p>
          </p:txBody>
        </p:sp>
        <p:sp>
          <p:nvSpPr>
            <p:cNvPr id="71" name="TextBox 70">
              <a:extLst>
                <a:ext uri="{FF2B5EF4-FFF2-40B4-BE49-F238E27FC236}">
                  <a16:creationId xmlns:a16="http://schemas.microsoft.com/office/drawing/2014/main" id="{DFA95951-28A1-F52D-1963-95B5F499B220}"/>
                </a:ext>
              </a:extLst>
            </p:cNvPr>
            <p:cNvSpPr txBox="1"/>
            <p:nvPr/>
          </p:nvSpPr>
          <p:spPr>
            <a:xfrm>
              <a:off x="5583744" y="5059106"/>
              <a:ext cx="442750" cy="369332"/>
            </a:xfrm>
            <a:prstGeom prst="rect">
              <a:avLst/>
            </a:prstGeom>
            <a:noFill/>
          </p:spPr>
          <p:txBody>
            <a:bodyPr wrap="none" rtlCol="0">
              <a:spAutoFit/>
            </a:bodyPr>
            <a:lstStyle/>
            <a:p>
              <a:r>
                <a:rPr lang="en-US" dirty="0"/>
                <a:t>(2)</a:t>
              </a:r>
            </a:p>
          </p:txBody>
        </p:sp>
      </p:grpSp>
      <p:sp>
        <p:nvSpPr>
          <p:cNvPr id="72" name="TextBox 71">
            <a:extLst>
              <a:ext uri="{FF2B5EF4-FFF2-40B4-BE49-F238E27FC236}">
                <a16:creationId xmlns:a16="http://schemas.microsoft.com/office/drawing/2014/main" id="{0388E268-F59F-D661-2E47-61C6B8B1BA01}"/>
              </a:ext>
            </a:extLst>
          </p:cNvPr>
          <p:cNvSpPr txBox="1"/>
          <p:nvPr/>
        </p:nvSpPr>
        <p:spPr>
          <a:xfrm>
            <a:off x="50869" y="5194271"/>
            <a:ext cx="3734548" cy="646331"/>
          </a:xfrm>
          <a:prstGeom prst="rect">
            <a:avLst/>
          </a:prstGeom>
          <a:noFill/>
        </p:spPr>
        <p:txBody>
          <a:bodyPr wrap="none" rtlCol="0">
            <a:spAutoFit/>
          </a:bodyPr>
          <a:lstStyle/>
          <a:p>
            <a:r>
              <a:rPr lang="en-US" dirty="0"/>
              <a:t>Directed, bipartite, hypergraph solver.</a:t>
            </a:r>
          </a:p>
          <a:p>
            <a:r>
              <a:rPr lang="en-US" dirty="0"/>
              <a:t>Some literature, but no packages.</a:t>
            </a:r>
          </a:p>
        </p:txBody>
      </p:sp>
      <p:sp>
        <p:nvSpPr>
          <p:cNvPr id="78" name="TextBox 77">
            <a:extLst>
              <a:ext uri="{FF2B5EF4-FFF2-40B4-BE49-F238E27FC236}">
                <a16:creationId xmlns:a16="http://schemas.microsoft.com/office/drawing/2014/main" id="{691D0D08-DA97-8B9B-5F5A-280FC927E313}"/>
              </a:ext>
            </a:extLst>
          </p:cNvPr>
          <p:cNvSpPr txBox="1"/>
          <p:nvPr/>
        </p:nvSpPr>
        <p:spPr>
          <a:xfrm>
            <a:off x="7834857" y="5145541"/>
            <a:ext cx="3972719" cy="646331"/>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But</a:t>
            </a:r>
            <a:r>
              <a:rPr lang="en-US" dirty="0">
                <a:latin typeface="Courier New" panose="02070309020205020404" pitchFamily="49" charset="0"/>
                <a:cs typeface="Courier New" panose="02070309020205020404" pitchFamily="49" charset="0"/>
              </a:rPr>
              <a:t> A + B -&gt;  </a:t>
            </a:r>
            <a:r>
              <a:rPr lang="en-US" dirty="0">
                <a:latin typeface="Calibri" panose="020F0502020204030204" pitchFamily="34" charset="0"/>
                <a:cs typeface="Calibri" panose="020F0502020204030204" pitchFamily="34" charset="0"/>
              </a:rPr>
              <a:t>is a subgraph </a:t>
            </a:r>
          </a:p>
          <a:p>
            <a:pPr marL="0" indent="0">
              <a:buNone/>
            </a:pPr>
            <a:r>
              <a:rPr lang="en-US" dirty="0">
                <a:latin typeface="Calibri" panose="020F0502020204030204" pitchFamily="34" charset="0"/>
                <a:cs typeface="Calibri" panose="020F0502020204030204" pitchFamily="34" charset="0"/>
              </a:rPr>
              <a:t>(since one of the two arcs in the graph).</a:t>
            </a:r>
          </a:p>
        </p:txBody>
      </p:sp>
      <p:sp>
        <p:nvSpPr>
          <p:cNvPr id="80" name="TextBox 79">
            <a:extLst>
              <a:ext uri="{FF2B5EF4-FFF2-40B4-BE49-F238E27FC236}">
                <a16:creationId xmlns:a16="http://schemas.microsoft.com/office/drawing/2014/main" id="{321B192B-0F18-4160-F732-230AC538C6BA}"/>
              </a:ext>
            </a:extLst>
          </p:cNvPr>
          <p:cNvSpPr txBox="1"/>
          <p:nvPr/>
        </p:nvSpPr>
        <p:spPr>
          <a:xfrm>
            <a:off x="50869" y="6353351"/>
            <a:ext cx="11281743" cy="369332"/>
          </a:xfrm>
          <a:prstGeom prst="rect">
            <a:avLst/>
          </a:prstGeom>
          <a:noFill/>
        </p:spPr>
        <p:txBody>
          <a:bodyPr wrap="none" rtlCol="0">
            <a:spAutoFit/>
          </a:bodyPr>
          <a:lstStyle/>
          <a:p>
            <a:r>
              <a:rPr lang="en-US" dirty="0"/>
              <a:t>Further specialization is required to find constraints that reduce computational complexity for Chemical Reaction Nets.</a:t>
            </a:r>
          </a:p>
        </p:txBody>
      </p:sp>
      <p:sp>
        <p:nvSpPr>
          <p:cNvPr id="6" name="TextBox 5">
            <a:extLst>
              <a:ext uri="{FF2B5EF4-FFF2-40B4-BE49-F238E27FC236}">
                <a16:creationId xmlns:a16="http://schemas.microsoft.com/office/drawing/2014/main" id="{EAA9CFF2-9470-76C3-0ED9-6702FA176D0A}"/>
              </a:ext>
            </a:extLst>
          </p:cNvPr>
          <p:cNvSpPr txBox="1"/>
          <p:nvPr/>
        </p:nvSpPr>
        <p:spPr>
          <a:xfrm>
            <a:off x="50869" y="1667206"/>
            <a:ext cx="1627305" cy="400110"/>
          </a:xfrm>
          <a:prstGeom prst="rect">
            <a:avLst/>
          </a:prstGeom>
          <a:noFill/>
        </p:spPr>
        <p:txBody>
          <a:bodyPr wrap="none" rtlCol="0">
            <a:spAutoFit/>
          </a:bodyPr>
          <a:lstStyle/>
          <a:p>
            <a:r>
              <a:rPr lang="en-US" sz="2000" b="1" u="sng" dirty="0"/>
              <a:t>Related Work</a:t>
            </a:r>
          </a:p>
        </p:txBody>
      </p:sp>
      <p:sp>
        <p:nvSpPr>
          <p:cNvPr id="7" name="TextBox 6">
            <a:extLst>
              <a:ext uri="{FF2B5EF4-FFF2-40B4-BE49-F238E27FC236}">
                <a16:creationId xmlns:a16="http://schemas.microsoft.com/office/drawing/2014/main" id="{3E8A4D48-A5E3-EB4D-9C19-6E1EE45A1C7B}"/>
              </a:ext>
            </a:extLst>
          </p:cNvPr>
          <p:cNvSpPr txBox="1"/>
          <p:nvPr/>
        </p:nvSpPr>
        <p:spPr>
          <a:xfrm>
            <a:off x="7834857" y="1667206"/>
            <a:ext cx="726481" cy="400110"/>
          </a:xfrm>
          <a:prstGeom prst="rect">
            <a:avLst/>
          </a:prstGeom>
          <a:noFill/>
        </p:spPr>
        <p:txBody>
          <a:bodyPr wrap="none" rtlCol="0">
            <a:spAutoFit/>
          </a:bodyPr>
          <a:lstStyle/>
          <a:p>
            <a:r>
              <a:rPr lang="en-US" sz="2000" b="1" u="sng" dirty="0"/>
              <a:t>Issue</a:t>
            </a:r>
          </a:p>
        </p:txBody>
      </p:sp>
    </p:spTree>
    <p:extLst>
      <p:ext uri="{BB962C8B-B14F-4D97-AF65-F5344CB8AC3E}">
        <p14:creationId xmlns:p14="http://schemas.microsoft.com/office/powerpoint/2010/main" val="38620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58" grpId="0"/>
      <p:bldP spid="60" grpId="0"/>
      <p:bldP spid="60" grpId="1"/>
      <p:bldP spid="72" grpId="0"/>
      <p:bldP spid="78" grpId="0"/>
      <p:bldP spid="80"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CDB4-8D0F-D889-F00E-7AE7281B4713}"/>
              </a:ext>
            </a:extLst>
          </p:cNvPr>
          <p:cNvSpPr>
            <a:spLocks noGrp="1"/>
          </p:cNvSpPr>
          <p:nvPr>
            <p:ph type="title"/>
          </p:nvPr>
        </p:nvSpPr>
        <p:spPr>
          <a:xfrm>
            <a:off x="838200" y="44867"/>
            <a:ext cx="10515600" cy="803275"/>
          </a:xfrm>
        </p:spPr>
        <p:txBody>
          <a:bodyPr/>
          <a:lstStyle/>
          <a:p>
            <a:r>
              <a:rPr lang="en-US" dirty="0"/>
              <a:t>Finding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8A88F6-40E5-D716-7B14-C151CEF8024D}"/>
                  </a:ext>
                </a:extLst>
              </p:cNvPr>
              <p:cNvSpPr>
                <a:spLocks noGrp="1"/>
              </p:cNvSpPr>
              <p:nvPr>
                <p:ph idx="1"/>
              </p:nvPr>
            </p:nvSpPr>
            <p:spPr>
              <a:xfrm>
                <a:off x="838199" y="892883"/>
                <a:ext cx="11292281" cy="2840218"/>
              </a:xfrm>
            </p:spPr>
            <p:txBody>
              <a:bodyPr>
                <a:normAutofit/>
              </a:bodyPr>
              <a:lstStyle/>
              <a:p>
                <a:r>
                  <a:rPr lang="en-US" sz="2400" dirty="0"/>
                  <a:t>Problem statement</a:t>
                </a:r>
              </a:p>
              <a:p>
                <a:pPr lvl="1"/>
                <a:r>
                  <a:rPr lang="en-US" sz="2000" dirty="0"/>
                  <a:t>The </a:t>
                </a:r>
                <a:r>
                  <a:rPr lang="en-US" sz="2000" b="1" dirty="0"/>
                  <a:t>reference</a:t>
                </a:r>
                <a:r>
                  <a:rPr lang="en-US" sz="2000" dirty="0"/>
                  <a:t> network A is a subnet of the </a:t>
                </a:r>
                <a:r>
                  <a:rPr lang="en-US" sz="2000" b="1" dirty="0"/>
                  <a:t>target</a:t>
                </a:r>
                <a:r>
                  <a:rPr lang="en-US" sz="2000" dirty="0"/>
                  <a:t> network B if there is a subset of the species and reactions in B such that the resulting network is identical to A.</a:t>
                </a:r>
              </a:p>
              <a:p>
                <a:pPr lvl="1"/>
                <a:r>
                  <a:rPr lang="en-US" sz="2000" b="1" dirty="0"/>
                  <a:t>Assignment</a:t>
                </a:r>
                <a:r>
                  <a:rPr lang="en-US" sz="2000" dirty="0"/>
                  <a:t>: The correspondence of species and reactions in B to those in A.</a:t>
                </a:r>
              </a:p>
              <a:p>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𝐴</m:t>
                        </m:r>
                      </m:sub>
                    </m:sSub>
                  </m:oMath>
                </a14:m>
                <a:r>
                  <a:rPr lang="en-US" sz="2400" dirty="0"/>
                  <a:t> be the number of species and reactions in A, and similarly for B. Then, there are the following number of assignments of B to A.</a:t>
                </a:r>
              </a:p>
              <a:p>
                <a:pPr marL="457200" lvl="1" indent="0">
                  <a:buNone/>
                </a:pPr>
                <a14:m>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𝑁</m:t>
                                  </m:r>
                                </m:e>
                                <m:sub>
                                  <m:r>
                                    <m:rPr>
                                      <m:brk m:alnAt="7"/>
                                    </m:rPr>
                                    <a:rPr lang="en-US" sz="2000" b="0" i="1" smtClean="0">
                                      <a:latin typeface="Cambria Math" panose="02040503050406030204" pitchFamily="18" charset="0"/>
                                    </a:rPr>
                                    <m:t>𝐵</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oMath>
                </a14:m>
                <a:r>
                  <a:rPr lang="en-US" sz="2000" dirty="0"/>
                  <a:t>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m:rPr>
                                      <m:brk m:alnAt="7"/>
                                    </m:rPr>
                                    <a:rPr lang="en-US" sz="2000" i="1">
                                      <a:latin typeface="Cambria Math" panose="02040503050406030204" pitchFamily="18" charset="0"/>
                                    </a:rPr>
                                    <m:t>𝐵</m:t>
                                  </m:r>
                                </m:sub>
                              </m:sSub>
                            </m:e>
                          </m:m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e>
                          </m:mr>
                        </m:m>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r>
                      <a:rPr lang="en-US" sz="2000" i="1">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FA8A88F6-40E5-D716-7B14-C151CEF8024D}"/>
                  </a:ext>
                </a:extLst>
              </p:cNvPr>
              <p:cNvSpPr>
                <a:spLocks noGrp="1" noRot="1" noChangeAspect="1" noMove="1" noResize="1" noEditPoints="1" noAdjustHandles="1" noChangeArrowheads="1" noChangeShapeType="1" noTextEdit="1"/>
              </p:cNvSpPr>
              <p:nvPr>
                <p:ph idx="1"/>
              </p:nvPr>
            </p:nvSpPr>
            <p:spPr>
              <a:xfrm>
                <a:off x="838199" y="892883"/>
                <a:ext cx="11292281" cy="2840218"/>
              </a:xfrm>
              <a:blipFill>
                <a:blip r:embed="rId3"/>
                <a:stretch>
                  <a:fillRect l="-673" t="-2679" r="-22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CD17EF4-9303-19DD-8B7B-EDEC7A133E19}"/>
              </a:ext>
            </a:extLst>
          </p:cNvPr>
          <p:cNvSpPr txBox="1"/>
          <p:nvPr/>
        </p:nvSpPr>
        <p:spPr>
          <a:xfrm>
            <a:off x="8320747" y="4996117"/>
            <a:ext cx="2516586" cy="276999"/>
          </a:xfrm>
          <a:prstGeom prst="rect">
            <a:avLst/>
          </a:prstGeom>
          <a:noFill/>
        </p:spPr>
        <p:txBody>
          <a:bodyPr wrap="none" rtlCol="0">
            <a:spAutoFit/>
          </a:bodyPr>
          <a:lstStyle/>
          <a:p>
            <a:r>
              <a:rPr lang="en-US" sz="1200" dirty="0"/>
              <a:t>(number species = number reactions)</a:t>
            </a:r>
          </a:p>
        </p:txBody>
      </p:sp>
      <p:pic>
        <p:nvPicPr>
          <p:cNvPr id="20" name="Picture 19">
            <a:extLst>
              <a:ext uri="{FF2B5EF4-FFF2-40B4-BE49-F238E27FC236}">
                <a16:creationId xmlns:a16="http://schemas.microsoft.com/office/drawing/2014/main" id="{0EBB9F63-9441-34BD-87F0-C051965EC0B5}"/>
              </a:ext>
            </a:extLst>
          </p:cNvPr>
          <p:cNvPicPr>
            <a:picLocks noChangeAspect="1"/>
          </p:cNvPicPr>
          <p:nvPr/>
        </p:nvPicPr>
        <p:blipFill>
          <a:blip r:embed="rId4"/>
          <a:stretch>
            <a:fillRect/>
          </a:stretch>
        </p:blipFill>
        <p:spPr>
          <a:xfrm>
            <a:off x="3431541" y="3056890"/>
            <a:ext cx="4661159" cy="365760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9538921-B8CF-0F9C-E2F0-6EB9F5A92DC5}"/>
                  </a:ext>
                </a:extLst>
              </p:cNvPr>
              <p:cNvSpPr txBox="1"/>
              <p:nvPr/>
            </p:nvSpPr>
            <p:spPr>
              <a:xfrm>
                <a:off x="7994821" y="3290500"/>
                <a:ext cx="389908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80</m:t>
                        </m:r>
                      </m:sup>
                    </m:sSup>
                    <m:r>
                      <a:rPr lang="en-US" b="0" i="1" smtClean="0">
                        <a:latin typeface="Cambria Math" panose="02040503050406030204" pitchFamily="18" charset="0"/>
                      </a:rPr>
                      <m:t>≈</m:t>
                    </m:r>
                  </m:oMath>
                </a14:m>
                <a:r>
                  <a:rPr lang="en-US" dirty="0"/>
                  <a:t> Number of atoms in the universe.</a:t>
                </a:r>
              </a:p>
            </p:txBody>
          </p:sp>
        </mc:Choice>
        <mc:Fallback>
          <p:sp>
            <p:nvSpPr>
              <p:cNvPr id="22" name="TextBox 21">
                <a:extLst>
                  <a:ext uri="{FF2B5EF4-FFF2-40B4-BE49-F238E27FC236}">
                    <a16:creationId xmlns:a16="http://schemas.microsoft.com/office/drawing/2014/main" id="{59538921-B8CF-0F9C-E2F0-6EB9F5A92DC5}"/>
                  </a:ext>
                </a:extLst>
              </p:cNvPr>
              <p:cNvSpPr txBox="1">
                <a:spLocks noRot="1" noChangeAspect="1" noMove="1" noResize="1" noEditPoints="1" noAdjustHandles="1" noChangeArrowheads="1" noChangeShapeType="1" noTextEdit="1"/>
              </p:cNvSpPr>
              <p:nvPr/>
            </p:nvSpPr>
            <p:spPr>
              <a:xfrm>
                <a:off x="7994821" y="3290500"/>
                <a:ext cx="3899081" cy="276999"/>
              </a:xfrm>
              <a:prstGeom prst="rect">
                <a:avLst/>
              </a:prstGeom>
              <a:blipFill>
                <a:blip r:embed="rId5"/>
                <a:stretch>
                  <a:fillRect l="-1948" t="-27273" r="-2597" b="-54545"/>
                </a:stretch>
              </a:blipFill>
            </p:spPr>
            <p:txBody>
              <a:bodyPr/>
              <a:lstStyle/>
              <a:p>
                <a:r>
                  <a:rPr lang="en-US">
                    <a:noFill/>
                  </a:rPr>
                  <a:t> </a:t>
                </a:r>
              </a:p>
            </p:txBody>
          </p:sp>
        </mc:Fallback>
      </mc:AlternateContent>
    </p:spTree>
    <p:extLst>
      <p:ext uri="{BB962C8B-B14F-4D97-AF65-F5344CB8AC3E}">
        <p14:creationId xmlns:p14="http://schemas.microsoft.com/office/powerpoint/2010/main" val="215085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9A1EE-5435-765D-0C48-62961FFF4A82}"/>
              </a:ext>
            </a:extLst>
          </p:cNvPr>
          <p:cNvSpPr>
            <a:spLocks noGrp="1"/>
          </p:cNvSpPr>
          <p:nvPr>
            <p:ph type="title"/>
          </p:nvPr>
        </p:nvSpPr>
        <p:spPr/>
        <p:txBody>
          <a:bodyPr/>
          <a:lstStyle/>
          <a:p>
            <a:r>
              <a:rPr lang="en-US" dirty="0">
                <a:latin typeface="+mn-lt"/>
              </a:rPr>
              <a:t>Strategy</a:t>
            </a:r>
          </a:p>
        </p:txBody>
      </p:sp>
      <p:sp>
        <p:nvSpPr>
          <p:cNvPr id="4" name="Content Placeholder 3">
            <a:extLst>
              <a:ext uri="{FF2B5EF4-FFF2-40B4-BE49-F238E27FC236}">
                <a16:creationId xmlns:a16="http://schemas.microsoft.com/office/drawing/2014/main" id="{6D16926C-6D8A-CF16-3120-527B040B9AD0}"/>
              </a:ext>
            </a:extLst>
          </p:cNvPr>
          <p:cNvSpPr>
            <a:spLocks noGrp="1"/>
          </p:cNvSpPr>
          <p:nvPr>
            <p:ph idx="1"/>
          </p:nvPr>
        </p:nvSpPr>
        <p:spPr/>
        <p:txBody>
          <a:bodyPr/>
          <a:lstStyle/>
          <a:p>
            <a:r>
              <a:rPr lang="en-US" dirty="0"/>
              <a:t>Construct easy-to-calculate constraints for reference networks that reduce the number of assignments.</a:t>
            </a:r>
          </a:p>
          <a:p>
            <a:r>
              <a:rPr lang="en-US" dirty="0"/>
              <a:t>Increase the speed of assessing constraints by parallelization.</a:t>
            </a:r>
          </a:p>
        </p:txBody>
      </p:sp>
    </p:spTree>
    <p:extLst>
      <p:ext uri="{BB962C8B-B14F-4D97-AF65-F5344CB8AC3E}">
        <p14:creationId xmlns:p14="http://schemas.microsoft.com/office/powerpoint/2010/main" val="845506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06B3-7808-F1B7-BB96-E02E6F76FC9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Constraints On Assignments for Chemical Reaction Networks</a:t>
            </a:r>
          </a:p>
        </p:txBody>
      </p:sp>
      <p:sp>
        <p:nvSpPr>
          <p:cNvPr id="3" name="Content Placeholder 2">
            <a:extLst>
              <a:ext uri="{FF2B5EF4-FFF2-40B4-BE49-F238E27FC236}">
                <a16:creationId xmlns:a16="http://schemas.microsoft.com/office/drawing/2014/main" id="{B1A47C93-A5FB-8EAB-1A3B-C9E85FA40CAC}"/>
              </a:ext>
            </a:extLst>
          </p:cNvPr>
          <p:cNvSpPr>
            <a:spLocks noGrp="1"/>
          </p:cNvSpPr>
          <p:nvPr>
            <p:ph idx="1"/>
          </p:nvPr>
        </p:nvSpPr>
        <p:spPr/>
        <p:txBody>
          <a:bodyPr>
            <a:normAutofit fontScale="92500" lnSpcReduction="10000"/>
          </a:bodyPr>
          <a:lstStyle/>
          <a:p>
            <a:r>
              <a:rPr lang="en-US" dirty="0"/>
              <a:t>Reaction constraints</a:t>
            </a:r>
          </a:p>
          <a:p>
            <a:pPr lvl="1"/>
            <a:r>
              <a:rPr lang="en-US" dirty="0"/>
              <a:t>Type of reaction (e.g., </a:t>
            </a:r>
            <a:r>
              <a:rPr lang="en-US" dirty="0" err="1"/>
              <a:t>uni-uni</a:t>
            </a:r>
            <a:r>
              <a:rPr lang="en-US" dirty="0"/>
              <a:t>, </a:t>
            </a:r>
            <a:r>
              <a:rPr lang="en-US" dirty="0" err="1"/>
              <a:t>uni</a:t>
            </a:r>
            <a:r>
              <a:rPr lang="en-US" dirty="0"/>
              <a:t>-bi, bi-</a:t>
            </a:r>
            <a:r>
              <a:rPr lang="en-US" dirty="0" err="1"/>
              <a:t>uni</a:t>
            </a:r>
            <a:r>
              <a:rPr lang="en-US" dirty="0"/>
              <a:t>)</a:t>
            </a:r>
          </a:p>
          <a:p>
            <a:pPr lvl="1"/>
            <a:r>
              <a:rPr lang="en-US" dirty="0"/>
              <a:t>Type of destination reactions (in inferred reaction monopartite graph)</a:t>
            </a:r>
          </a:p>
          <a:p>
            <a:pPr lvl="1"/>
            <a:r>
              <a:rPr lang="en-US" dirty="0"/>
              <a:t>Autocatalysis reaction</a:t>
            </a:r>
          </a:p>
          <a:p>
            <a:r>
              <a:rPr lang="en-US" dirty="0"/>
              <a:t>Species constraints</a:t>
            </a:r>
          </a:p>
          <a:p>
            <a:pPr lvl="1"/>
            <a:r>
              <a:rPr lang="en-US" dirty="0"/>
              <a:t>Occurrences of species in each type of reaction as a </a:t>
            </a:r>
            <a:r>
              <a:rPr lang="en-US" i="1" dirty="0"/>
              <a:t>reactant</a:t>
            </a:r>
          </a:p>
          <a:p>
            <a:pPr lvl="1"/>
            <a:r>
              <a:rPr lang="en-US" dirty="0"/>
              <a:t>Occurrences of species in each type of reaction as a </a:t>
            </a:r>
            <a:r>
              <a:rPr lang="en-US" i="1" dirty="0"/>
              <a:t>product</a:t>
            </a:r>
          </a:p>
          <a:p>
            <a:pPr lvl="1"/>
            <a:r>
              <a:rPr lang="en-US" dirty="0"/>
              <a:t>Autocatalyzed species</a:t>
            </a:r>
          </a:p>
          <a:p>
            <a:r>
              <a:rPr lang="en-US" dirty="0"/>
              <a:t>Constraints are represented as </a:t>
            </a:r>
            <a:r>
              <a:rPr lang="en-US" dirty="0" err="1"/>
              <a:t>numpy</a:t>
            </a:r>
            <a:r>
              <a:rPr lang="en-US" dirty="0"/>
              <a:t> arrays and their analysis is vectorized.</a:t>
            </a:r>
          </a:p>
          <a:p>
            <a:pPr lvl="1"/>
            <a:endParaRPr lang="en-US" dirty="0"/>
          </a:p>
          <a:p>
            <a:r>
              <a:rPr lang="en-US" dirty="0"/>
              <a:t>Benchmark evaluation</a:t>
            </a:r>
          </a:p>
          <a:p>
            <a:pPr lvl="1"/>
            <a:r>
              <a:rPr lang="en-US" dirty="0"/>
              <a:t>Generate networks based on the distribution of reaction types in </a:t>
            </a:r>
            <a:r>
              <a:rPr lang="en-US" dirty="0" err="1"/>
              <a:t>BioModels</a:t>
            </a:r>
            <a:endParaRPr lang="en-US" dirty="0"/>
          </a:p>
        </p:txBody>
      </p:sp>
    </p:spTree>
    <p:extLst>
      <p:ext uri="{BB962C8B-B14F-4D97-AF65-F5344CB8AC3E}">
        <p14:creationId xmlns:p14="http://schemas.microsoft.com/office/powerpoint/2010/main" val="15023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42A3-F8E9-7FBF-B3FF-4F0D8766A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20C88-3113-CCEE-963C-73A642261EE9}"/>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a:t>
            </a:r>
          </a:p>
        </p:txBody>
      </p:sp>
      <p:grpSp>
        <p:nvGrpSpPr>
          <p:cNvPr id="20" name="Group 19">
            <a:extLst>
              <a:ext uri="{FF2B5EF4-FFF2-40B4-BE49-F238E27FC236}">
                <a16:creationId xmlns:a16="http://schemas.microsoft.com/office/drawing/2014/main" id="{76154029-3BFC-EE3F-7CA1-DBF8C37BE3B7}"/>
              </a:ext>
            </a:extLst>
          </p:cNvPr>
          <p:cNvGrpSpPr/>
          <p:nvPr/>
        </p:nvGrpSpPr>
        <p:grpSpPr>
          <a:xfrm>
            <a:off x="7863468" y="2788548"/>
            <a:ext cx="3995083" cy="3712453"/>
            <a:chOff x="7863468" y="2788548"/>
            <a:chExt cx="3995083" cy="3712453"/>
          </a:xfrm>
        </p:grpSpPr>
        <p:grpSp>
          <p:nvGrpSpPr>
            <p:cNvPr id="6" name="Group 5">
              <a:extLst>
                <a:ext uri="{FF2B5EF4-FFF2-40B4-BE49-F238E27FC236}">
                  <a16:creationId xmlns:a16="http://schemas.microsoft.com/office/drawing/2014/main" id="{D393BE0C-39FB-E55D-6FF2-C6A4EB2046AE}"/>
                </a:ext>
              </a:extLst>
            </p:cNvPr>
            <p:cNvGrpSpPr/>
            <p:nvPr/>
          </p:nvGrpSpPr>
          <p:grpSpPr>
            <a:xfrm>
              <a:off x="7863468" y="3059668"/>
              <a:ext cx="3995083" cy="3441333"/>
              <a:chOff x="7863468" y="3059668"/>
              <a:chExt cx="3995083" cy="3441333"/>
            </a:xfrm>
          </p:grpSpPr>
          <p:pic>
            <p:nvPicPr>
              <p:cNvPr id="7" name="Picture 6">
                <a:extLst>
                  <a:ext uri="{FF2B5EF4-FFF2-40B4-BE49-F238E27FC236}">
                    <a16:creationId xmlns:a16="http://schemas.microsoft.com/office/drawing/2014/main" id="{A1A04119-2B21-50BE-B178-8CC89567054C}"/>
                  </a:ext>
                </a:extLst>
              </p:cNvPr>
              <p:cNvPicPr>
                <a:picLocks noChangeAspect="1"/>
              </p:cNvPicPr>
              <p:nvPr/>
            </p:nvPicPr>
            <p:blipFill>
              <a:blip r:embed="rId2"/>
              <a:stretch>
                <a:fillRect/>
              </a:stretch>
            </p:blipFill>
            <p:spPr>
              <a:xfrm>
                <a:off x="7863468" y="3300601"/>
                <a:ext cx="3995083" cy="3200400"/>
              </a:xfrm>
              <a:prstGeom prst="rect">
                <a:avLst/>
              </a:prstGeom>
            </p:spPr>
          </p:pic>
          <p:sp>
            <p:nvSpPr>
              <p:cNvPr id="12" name="TextBox 11">
                <a:extLst>
                  <a:ext uri="{FF2B5EF4-FFF2-40B4-BE49-F238E27FC236}">
                    <a16:creationId xmlns:a16="http://schemas.microsoft.com/office/drawing/2014/main" id="{64901455-0DFC-AC58-678B-C89FD38047CC}"/>
                  </a:ext>
                </a:extLst>
              </p:cNvPr>
              <p:cNvSpPr txBox="1"/>
              <p:nvPr/>
            </p:nvSpPr>
            <p:spPr>
              <a:xfrm>
                <a:off x="8106540" y="3059668"/>
                <a:ext cx="2781018" cy="369332"/>
              </a:xfrm>
              <a:prstGeom prst="rect">
                <a:avLst/>
              </a:prstGeom>
              <a:solidFill>
                <a:schemeClr val="bg1"/>
              </a:solidFill>
            </p:spPr>
            <p:txBody>
              <a:bodyPr wrap="none" rtlCol="0">
                <a:spAutoFit/>
              </a:bodyPr>
              <a:lstStyle/>
              <a:p>
                <a:r>
                  <a:rPr lang="en-US" dirty="0"/>
                  <a:t>95 percentile w/Constraints</a:t>
                </a:r>
              </a:p>
            </p:txBody>
          </p:sp>
        </p:grpSp>
        <p:sp>
          <p:nvSpPr>
            <p:cNvPr id="8" name="TextBox 7">
              <a:extLst>
                <a:ext uri="{FF2B5EF4-FFF2-40B4-BE49-F238E27FC236}">
                  <a16:creationId xmlns:a16="http://schemas.microsoft.com/office/drawing/2014/main" id="{E81DD3EA-2846-72F0-A3EF-69086CCBB6C3}"/>
                </a:ext>
              </a:extLst>
            </p:cNvPr>
            <p:cNvSpPr txBox="1"/>
            <p:nvPr/>
          </p:nvSpPr>
          <p:spPr>
            <a:xfrm>
              <a:off x="8119829" y="2788548"/>
              <a:ext cx="2754985" cy="369332"/>
            </a:xfrm>
            <a:prstGeom prst="rect">
              <a:avLst/>
            </a:prstGeom>
            <a:noFill/>
          </p:spPr>
          <p:txBody>
            <a:bodyPr wrap="none" rtlCol="0">
              <a:spAutoFit/>
            </a:bodyPr>
            <a:lstStyle/>
            <a:p>
              <a:r>
                <a:rPr lang="en-US" dirty="0"/>
                <a:t>Reference Network Present</a:t>
              </a:r>
            </a:p>
          </p:txBody>
        </p:sp>
      </p:grpSp>
      <p:grpSp>
        <p:nvGrpSpPr>
          <p:cNvPr id="19" name="Group 18">
            <a:extLst>
              <a:ext uri="{FF2B5EF4-FFF2-40B4-BE49-F238E27FC236}">
                <a16:creationId xmlns:a16="http://schemas.microsoft.com/office/drawing/2014/main" id="{4891B9FF-674B-D7BF-5B71-465B354D58E0}"/>
              </a:ext>
            </a:extLst>
          </p:cNvPr>
          <p:cNvGrpSpPr/>
          <p:nvPr/>
        </p:nvGrpSpPr>
        <p:grpSpPr>
          <a:xfrm>
            <a:off x="138209" y="2914040"/>
            <a:ext cx="4078389" cy="3650873"/>
            <a:chOff x="138209" y="2914040"/>
            <a:chExt cx="4078389" cy="3650873"/>
          </a:xfrm>
        </p:grpSpPr>
        <p:pic>
          <p:nvPicPr>
            <p:cNvPr id="15" name="Picture 14">
              <a:extLst>
                <a:ext uri="{FF2B5EF4-FFF2-40B4-BE49-F238E27FC236}">
                  <a16:creationId xmlns:a16="http://schemas.microsoft.com/office/drawing/2014/main" id="{33EA8FD2-CCF4-AA8F-024C-66843B6CC9B1}"/>
                </a:ext>
              </a:extLst>
            </p:cNvPr>
            <p:cNvPicPr>
              <a:picLocks noChangeAspect="1"/>
            </p:cNvPicPr>
            <p:nvPr/>
          </p:nvPicPr>
          <p:blipFill>
            <a:blip r:embed="rId3"/>
            <a:stretch>
              <a:fillRect/>
            </a:stretch>
          </p:blipFill>
          <p:spPr>
            <a:xfrm>
              <a:off x="138209" y="3273073"/>
              <a:ext cx="4078389" cy="3291840"/>
            </a:xfrm>
            <a:prstGeom prst="rect">
              <a:avLst/>
            </a:prstGeom>
          </p:spPr>
        </p:pic>
        <p:sp>
          <p:nvSpPr>
            <p:cNvPr id="16" name="TextBox 15">
              <a:extLst>
                <a:ext uri="{FF2B5EF4-FFF2-40B4-BE49-F238E27FC236}">
                  <a16:creationId xmlns:a16="http://schemas.microsoft.com/office/drawing/2014/main" id="{718A7647-7F6B-4955-6CD6-0A75C6BD66A7}"/>
                </a:ext>
              </a:extLst>
            </p:cNvPr>
            <p:cNvSpPr txBox="1"/>
            <p:nvPr/>
          </p:nvSpPr>
          <p:spPr>
            <a:xfrm>
              <a:off x="723349" y="2914040"/>
              <a:ext cx="2697533" cy="369332"/>
            </a:xfrm>
            <a:prstGeom prst="rect">
              <a:avLst/>
            </a:prstGeom>
            <a:solidFill>
              <a:schemeClr val="bg1"/>
            </a:solidFill>
          </p:spPr>
          <p:txBody>
            <a:bodyPr wrap="none" rtlCol="0">
              <a:spAutoFit/>
            </a:bodyPr>
            <a:lstStyle/>
            <a:p>
              <a:r>
                <a:rPr lang="en-US" dirty="0"/>
                <a:t>Reference Network Absent</a:t>
              </a:r>
            </a:p>
          </p:txBody>
        </p:sp>
        <p:sp>
          <p:nvSpPr>
            <p:cNvPr id="17" name="TextBox 16">
              <a:extLst>
                <a:ext uri="{FF2B5EF4-FFF2-40B4-BE49-F238E27FC236}">
                  <a16:creationId xmlns:a16="http://schemas.microsoft.com/office/drawing/2014/main" id="{4F06A7F7-C6A8-FC1D-6C22-F8AA2FF37B6C}"/>
                </a:ext>
              </a:extLst>
            </p:cNvPr>
            <p:cNvSpPr txBox="1"/>
            <p:nvPr/>
          </p:nvSpPr>
          <p:spPr>
            <a:xfrm>
              <a:off x="688763" y="3201923"/>
              <a:ext cx="2781018" cy="369332"/>
            </a:xfrm>
            <a:prstGeom prst="rect">
              <a:avLst/>
            </a:prstGeom>
            <a:solidFill>
              <a:schemeClr val="bg1"/>
            </a:solidFill>
          </p:spPr>
          <p:txBody>
            <a:bodyPr wrap="none" rtlCol="0">
              <a:spAutoFit/>
            </a:bodyPr>
            <a:lstStyle/>
            <a:p>
              <a:r>
                <a:rPr lang="en-US" dirty="0"/>
                <a:t>95 percentile w/Constraints</a:t>
              </a:r>
            </a:p>
          </p:txBody>
        </p:sp>
      </p:grpSp>
      <p:pic>
        <p:nvPicPr>
          <p:cNvPr id="23" name="Picture 22">
            <a:extLst>
              <a:ext uri="{FF2B5EF4-FFF2-40B4-BE49-F238E27FC236}">
                <a16:creationId xmlns:a16="http://schemas.microsoft.com/office/drawing/2014/main" id="{62B88157-4944-4DA6-E6C1-25D91A4D5DF9}"/>
              </a:ext>
            </a:extLst>
          </p:cNvPr>
          <p:cNvPicPr>
            <a:picLocks noChangeAspect="1"/>
          </p:cNvPicPr>
          <p:nvPr/>
        </p:nvPicPr>
        <p:blipFill>
          <a:blip r:embed="rId4"/>
          <a:stretch>
            <a:fillRect/>
          </a:stretch>
        </p:blipFill>
        <p:spPr>
          <a:xfrm>
            <a:off x="3888963" y="841739"/>
            <a:ext cx="4078514" cy="3200400"/>
          </a:xfrm>
          <a:prstGeom prst="rect">
            <a:avLst/>
          </a:prstGeom>
        </p:spPr>
      </p:pic>
      <p:sp>
        <p:nvSpPr>
          <p:cNvPr id="25" name="TextBox 24">
            <a:extLst>
              <a:ext uri="{FF2B5EF4-FFF2-40B4-BE49-F238E27FC236}">
                <a16:creationId xmlns:a16="http://schemas.microsoft.com/office/drawing/2014/main" id="{E143ACA8-BAF4-62EA-4551-0ABAF14CE6D6}"/>
              </a:ext>
            </a:extLst>
          </p:cNvPr>
          <p:cNvSpPr txBox="1"/>
          <p:nvPr/>
        </p:nvSpPr>
        <p:spPr>
          <a:xfrm>
            <a:off x="5065750" y="589023"/>
            <a:ext cx="1724940" cy="369332"/>
          </a:xfrm>
          <a:prstGeom prst="rect">
            <a:avLst/>
          </a:prstGeom>
          <a:noFill/>
        </p:spPr>
        <p:txBody>
          <a:bodyPr wrap="square">
            <a:spAutoFit/>
          </a:bodyPr>
          <a:lstStyle/>
          <a:p>
            <a:r>
              <a:rPr lang="en-US" dirty="0"/>
              <a:t>No Constraints</a:t>
            </a:r>
          </a:p>
        </p:txBody>
      </p:sp>
    </p:spTree>
    <p:extLst>
      <p:ext uri="{BB962C8B-B14F-4D97-AF65-F5344CB8AC3E}">
        <p14:creationId xmlns:p14="http://schemas.microsoft.com/office/powerpoint/2010/main" val="346629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8F23-C01F-CEB8-03EE-BE1C14298994}"/>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 to consider</a:t>
            </a:r>
          </a:p>
        </p:txBody>
      </p:sp>
      <p:grpSp>
        <p:nvGrpSpPr>
          <p:cNvPr id="22" name="Group 21">
            <a:extLst>
              <a:ext uri="{FF2B5EF4-FFF2-40B4-BE49-F238E27FC236}">
                <a16:creationId xmlns:a16="http://schemas.microsoft.com/office/drawing/2014/main" id="{C8DD9898-794B-9911-8C2C-DEE7B06795AF}"/>
              </a:ext>
            </a:extLst>
          </p:cNvPr>
          <p:cNvGrpSpPr/>
          <p:nvPr/>
        </p:nvGrpSpPr>
        <p:grpSpPr>
          <a:xfrm>
            <a:off x="3888963" y="634967"/>
            <a:ext cx="4078514" cy="3407172"/>
            <a:chOff x="3888963" y="634967"/>
            <a:chExt cx="4078514" cy="3407172"/>
          </a:xfrm>
        </p:grpSpPr>
        <p:pic>
          <p:nvPicPr>
            <p:cNvPr id="21" name="Picture 20">
              <a:extLst>
                <a:ext uri="{FF2B5EF4-FFF2-40B4-BE49-F238E27FC236}">
                  <a16:creationId xmlns:a16="http://schemas.microsoft.com/office/drawing/2014/main" id="{AAE12D54-EB22-5D85-17D3-ACCDF18E681C}"/>
                </a:ext>
              </a:extLst>
            </p:cNvPr>
            <p:cNvPicPr>
              <a:picLocks noChangeAspect="1"/>
            </p:cNvPicPr>
            <p:nvPr/>
          </p:nvPicPr>
          <p:blipFill>
            <a:blip r:embed="rId2"/>
            <a:stretch>
              <a:fillRect/>
            </a:stretch>
          </p:blipFill>
          <p:spPr>
            <a:xfrm>
              <a:off x="3888963" y="841739"/>
              <a:ext cx="4078514" cy="3200400"/>
            </a:xfrm>
            <a:prstGeom prst="rect">
              <a:avLst/>
            </a:prstGeom>
          </p:spPr>
        </p:pic>
        <p:sp>
          <p:nvSpPr>
            <p:cNvPr id="10" name="TextBox 9">
              <a:extLst>
                <a:ext uri="{FF2B5EF4-FFF2-40B4-BE49-F238E27FC236}">
                  <a16:creationId xmlns:a16="http://schemas.microsoft.com/office/drawing/2014/main" id="{F9141D73-52BD-D0C8-FEBD-E41554582445}"/>
                </a:ext>
              </a:extLst>
            </p:cNvPr>
            <p:cNvSpPr txBox="1"/>
            <p:nvPr/>
          </p:nvSpPr>
          <p:spPr>
            <a:xfrm>
              <a:off x="5081046" y="634967"/>
              <a:ext cx="1565044" cy="369332"/>
            </a:xfrm>
            <a:prstGeom prst="rect">
              <a:avLst/>
            </a:prstGeom>
            <a:solidFill>
              <a:schemeClr val="bg1"/>
            </a:solidFill>
          </p:spPr>
          <p:txBody>
            <a:bodyPr wrap="none" rtlCol="0">
              <a:spAutoFit/>
            </a:bodyPr>
            <a:lstStyle/>
            <a:p>
              <a:r>
                <a:rPr lang="en-US" dirty="0"/>
                <a:t>No Constraints</a:t>
              </a:r>
            </a:p>
          </p:txBody>
        </p:sp>
      </p:grpSp>
      <p:grpSp>
        <p:nvGrpSpPr>
          <p:cNvPr id="20" name="Group 19">
            <a:extLst>
              <a:ext uri="{FF2B5EF4-FFF2-40B4-BE49-F238E27FC236}">
                <a16:creationId xmlns:a16="http://schemas.microsoft.com/office/drawing/2014/main" id="{E3337556-FEFE-F86A-FBB9-0B105E5F4FCA}"/>
              </a:ext>
            </a:extLst>
          </p:cNvPr>
          <p:cNvGrpSpPr/>
          <p:nvPr/>
        </p:nvGrpSpPr>
        <p:grpSpPr>
          <a:xfrm>
            <a:off x="8014781" y="2936940"/>
            <a:ext cx="3994871" cy="3673118"/>
            <a:chOff x="8014781" y="2936940"/>
            <a:chExt cx="3994871" cy="3673118"/>
          </a:xfrm>
        </p:grpSpPr>
        <p:pic>
          <p:nvPicPr>
            <p:cNvPr id="5" name="Picture 4">
              <a:extLst>
                <a:ext uri="{FF2B5EF4-FFF2-40B4-BE49-F238E27FC236}">
                  <a16:creationId xmlns:a16="http://schemas.microsoft.com/office/drawing/2014/main" id="{87FB7C1D-6F72-EC67-2B52-B6CA442675DA}"/>
                </a:ext>
              </a:extLst>
            </p:cNvPr>
            <p:cNvPicPr>
              <a:picLocks noChangeAspect="1"/>
            </p:cNvPicPr>
            <p:nvPr/>
          </p:nvPicPr>
          <p:blipFill>
            <a:blip r:embed="rId3"/>
            <a:stretch>
              <a:fillRect/>
            </a:stretch>
          </p:blipFill>
          <p:spPr>
            <a:xfrm>
              <a:off x="8014781" y="3373082"/>
              <a:ext cx="3994871" cy="3236976"/>
            </a:xfrm>
            <a:prstGeom prst="rect">
              <a:avLst/>
            </a:prstGeom>
          </p:spPr>
        </p:pic>
        <p:sp>
          <p:nvSpPr>
            <p:cNvPr id="11" name="TextBox 10">
              <a:extLst>
                <a:ext uri="{FF2B5EF4-FFF2-40B4-BE49-F238E27FC236}">
                  <a16:creationId xmlns:a16="http://schemas.microsoft.com/office/drawing/2014/main" id="{0D754BF0-FDD8-5D8E-FDFE-C501625F110D}"/>
                </a:ext>
              </a:extLst>
            </p:cNvPr>
            <p:cNvSpPr txBox="1"/>
            <p:nvPr/>
          </p:nvSpPr>
          <p:spPr>
            <a:xfrm>
              <a:off x="8610255" y="3224992"/>
              <a:ext cx="2781018" cy="369332"/>
            </a:xfrm>
            <a:prstGeom prst="rect">
              <a:avLst/>
            </a:prstGeom>
            <a:solidFill>
              <a:schemeClr val="bg1"/>
            </a:solidFill>
          </p:spPr>
          <p:txBody>
            <a:bodyPr wrap="none" rtlCol="0">
              <a:spAutoFit/>
            </a:bodyPr>
            <a:lstStyle/>
            <a:p>
              <a:r>
                <a:rPr lang="en-US" dirty="0"/>
                <a:t>50 percentile w/Constraints</a:t>
              </a:r>
            </a:p>
          </p:txBody>
        </p:sp>
        <p:sp>
          <p:nvSpPr>
            <p:cNvPr id="8" name="TextBox 7">
              <a:extLst>
                <a:ext uri="{FF2B5EF4-FFF2-40B4-BE49-F238E27FC236}">
                  <a16:creationId xmlns:a16="http://schemas.microsoft.com/office/drawing/2014/main" id="{B0236FE2-77C5-97C0-9A85-0618B5C8901E}"/>
                </a:ext>
              </a:extLst>
            </p:cNvPr>
            <p:cNvSpPr txBox="1"/>
            <p:nvPr/>
          </p:nvSpPr>
          <p:spPr>
            <a:xfrm>
              <a:off x="8861416" y="2936940"/>
              <a:ext cx="1892698" cy="369332"/>
            </a:xfrm>
            <a:prstGeom prst="rect">
              <a:avLst/>
            </a:prstGeom>
            <a:noFill/>
          </p:spPr>
          <p:txBody>
            <a:bodyPr wrap="none" rtlCol="0">
              <a:spAutoFit/>
            </a:bodyPr>
            <a:lstStyle/>
            <a:p>
              <a:r>
                <a:rPr lang="en-US" dirty="0"/>
                <a:t>Reference Present</a:t>
              </a:r>
            </a:p>
          </p:txBody>
        </p:sp>
      </p:grpSp>
      <p:grpSp>
        <p:nvGrpSpPr>
          <p:cNvPr id="19" name="Group 18">
            <a:extLst>
              <a:ext uri="{FF2B5EF4-FFF2-40B4-BE49-F238E27FC236}">
                <a16:creationId xmlns:a16="http://schemas.microsoft.com/office/drawing/2014/main" id="{F3FEFFFD-D55E-DC13-5404-C94AED42BA01}"/>
              </a:ext>
            </a:extLst>
          </p:cNvPr>
          <p:cNvGrpSpPr/>
          <p:nvPr/>
        </p:nvGrpSpPr>
        <p:grpSpPr>
          <a:xfrm>
            <a:off x="182348" y="2975000"/>
            <a:ext cx="3988403" cy="3598482"/>
            <a:chOff x="182348" y="2975000"/>
            <a:chExt cx="3988403" cy="3598482"/>
          </a:xfrm>
        </p:grpSpPr>
        <p:pic>
          <p:nvPicPr>
            <p:cNvPr id="16" name="Picture 15">
              <a:extLst>
                <a:ext uri="{FF2B5EF4-FFF2-40B4-BE49-F238E27FC236}">
                  <a16:creationId xmlns:a16="http://schemas.microsoft.com/office/drawing/2014/main" id="{12800FC0-E55A-3AB7-F05C-04C38EE2471B}"/>
                </a:ext>
              </a:extLst>
            </p:cNvPr>
            <p:cNvPicPr>
              <a:picLocks noChangeAspect="1"/>
            </p:cNvPicPr>
            <p:nvPr/>
          </p:nvPicPr>
          <p:blipFill>
            <a:blip r:embed="rId4"/>
            <a:stretch>
              <a:fillRect/>
            </a:stretch>
          </p:blipFill>
          <p:spPr>
            <a:xfrm>
              <a:off x="182348" y="3373082"/>
              <a:ext cx="3988403" cy="3200400"/>
            </a:xfrm>
            <a:prstGeom prst="rect">
              <a:avLst/>
            </a:prstGeom>
          </p:spPr>
        </p:pic>
        <p:sp>
          <p:nvSpPr>
            <p:cNvPr id="17" name="TextBox 16">
              <a:extLst>
                <a:ext uri="{FF2B5EF4-FFF2-40B4-BE49-F238E27FC236}">
                  <a16:creationId xmlns:a16="http://schemas.microsoft.com/office/drawing/2014/main" id="{C46B1037-654A-1C3E-0DC3-AB0E3102F73A}"/>
                </a:ext>
              </a:extLst>
            </p:cNvPr>
            <p:cNvSpPr txBox="1"/>
            <p:nvPr/>
          </p:nvSpPr>
          <p:spPr>
            <a:xfrm>
              <a:off x="1028149" y="2975000"/>
              <a:ext cx="1835246" cy="369332"/>
            </a:xfrm>
            <a:prstGeom prst="rect">
              <a:avLst/>
            </a:prstGeom>
            <a:solidFill>
              <a:schemeClr val="bg1"/>
            </a:solidFill>
          </p:spPr>
          <p:txBody>
            <a:bodyPr wrap="none" rtlCol="0">
              <a:spAutoFit/>
            </a:bodyPr>
            <a:lstStyle/>
            <a:p>
              <a:r>
                <a:rPr lang="en-US" dirty="0"/>
                <a:t>Reference Absent</a:t>
              </a:r>
            </a:p>
          </p:txBody>
        </p:sp>
        <p:sp>
          <p:nvSpPr>
            <p:cNvPr id="18" name="TextBox 17">
              <a:extLst>
                <a:ext uri="{FF2B5EF4-FFF2-40B4-BE49-F238E27FC236}">
                  <a16:creationId xmlns:a16="http://schemas.microsoft.com/office/drawing/2014/main" id="{3B0A59AC-1B3C-FCE8-EB5E-7BA02FF888AD}"/>
                </a:ext>
              </a:extLst>
            </p:cNvPr>
            <p:cNvSpPr txBox="1"/>
            <p:nvPr/>
          </p:nvSpPr>
          <p:spPr>
            <a:xfrm>
              <a:off x="688763" y="3262883"/>
              <a:ext cx="2781018" cy="369332"/>
            </a:xfrm>
            <a:prstGeom prst="rect">
              <a:avLst/>
            </a:prstGeom>
            <a:solidFill>
              <a:schemeClr val="bg1"/>
            </a:solidFill>
          </p:spPr>
          <p:txBody>
            <a:bodyPr wrap="none" rtlCol="0">
              <a:spAutoFit/>
            </a:bodyPr>
            <a:lstStyle/>
            <a:p>
              <a:r>
                <a:rPr lang="en-US" dirty="0"/>
                <a:t>50 percentile w/Constraints</a:t>
              </a:r>
            </a:p>
          </p:txBody>
        </p:sp>
      </p:grpSp>
      <p:grpSp>
        <p:nvGrpSpPr>
          <p:cNvPr id="23" name="Group 22">
            <a:extLst>
              <a:ext uri="{FF2B5EF4-FFF2-40B4-BE49-F238E27FC236}">
                <a16:creationId xmlns:a16="http://schemas.microsoft.com/office/drawing/2014/main" id="{745B1AFA-B5B2-FF06-323A-D91D4C8301A3}"/>
              </a:ext>
            </a:extLst>
          </p:cNvPr>
          <p:cNvGrpSpPr>
            <a:grpSpLocks noChangeAspect="1"/>
          </p:cNvGrpSpPr>
          <p:nvPr/>
        </p:nvGrpSpPr>
        <p:grpSpPr>
          <a:xfrm>
            <a:off x="9105520" y="118075"/>
            <a:ext cx="2755231" cy="2621280"/>
            <a:chOff x="7863468" y="2700156"/>
            <a:chExt cx="3995083" cy="3800845"/>
          </a:xfrm>
        </p:grpSpPr>
        <p:grpSp>
          <p:nvGrpSpPr>
            <p:cNvPr id="24" name="Group 23">
              <a:extLst>
                <a:ext uri="{FF2B5EF4-FFF2-40B4-BE49-F238E27FC236}">
                  <a16:creationId xmlns:a16="http://schemas.microsoft.com/office/drawing/2014/main" id="{BA31003B-81F0-D3F9-1630-4E967FA640EA}"/>
                </a:ext>
              </a:extLst>
            </p:cNvPr>
            <p:cNvGrpSpPr/>
            <p:nvPr/>
          </p:nvGrpSpPr>
          <p:grpSpPr>
            <a:xfrm>
              <a:off x="7863468" y="2971276"/>
              <a:ext cx="3995083" cy="3529725"/>
              <a:chOff x="7863468" y="2971276"/>
              <a:chExt cx="3995083" cy="3529725"/>
            </a:xfrm>
          </p:grpSpPr>
          <p:pic>
            <p:nvPicPr>
              <p:cNvPr id="26" name="Picture 25">
                <a:extLst>
                  <a:ext uri="{FF2B5EF4-FFF2-40B4-BE49-F238E27FC236}">
                    <a16:creationId xmlns:a16="http://schemas.microsoft.com/office/drawing/2014/main" id="{07FF7B17-62F0-DBA4-6A61-10C8B82AC1B9}"/>
                  </a:ext>
                </a:extLst>
              </p:cNvPr>
              <p:cNvPicPr>
                <a:picLocks noChangeAspect="1"/>
              </p:cNvPicPr>
              <p:nvPr/>
            </p:nvPicPr>
            <p:blipFill>
              <a:blip r:embed="rId5"/>
              <a:stretch>
                <a:fillRect/>
              </a:stretch>
            </p:blipFill>
            <p:spPr>
              <a:xfrm>
                <a:off x="7863468" y="3300601"/>
                <a:ext cx="3995083" cy="3200400"/>
              </a:xfrm>
              <a:prstGeom prst="rect">
                <a:avLst/>
              </a:prstGeom>
            </p:spPr>
          </p:pic>
          <p:sp>
            <p:nvSpPr>
              <p:cNvPr id="27" name="TextBox 26">
                <a:extLst>
                  <a:ext uri="{FF2B5EF4-FFF2-40B4-BE49-F238E27FC236}">
                    <a16:creationId xmlns:a16="http://schemas.microsoft.com/office/drawing/2014/main" id="{18521147-ED0C-8A82-8097-6B0AC2E2800F}"/>
                  </a:ext>
                </a:extLst>
              </p:cNvPr>
              <p:cNvSpPr txBox="1"/>
              <p:nvPr/>
            </p:nvSpPr>
            <p:spPr>
              <a:xfrm>
                <a:off x="8106540" y="2971276"/>
                <a:ext cx="3200541" cy="446275"/>
              </a:xfrm>
              <a:prstGeom prst="rect">
                <a:avLst/>
              </a:prstGeom>
              <a:solidFill>
                <a:schemeClr val="bg1"/>
              </a:solidFill>
            </p:spPr>
            <p:txBody>
              <a:bodyPr wrap="none" rtlCol="0">
                <a:spAutoFit/>
              </a:bodyPr>
              <a:lstStyle/>
              <a:p>
                <a:r>
                  <a:rPr lang="en-US" sz="1400" dirty="0"/>
                  <a:t>95 percentile w/Constraints</a:t>
                </a:r>
              </a:p>
            </p:txBody>
          </p:sp>
        </p:grpSp>
        <p:sp>
          <p:nvSpPr>
            <p:cNvPr id="25" name="TextBox 24">
              <a:extLst>
                <a:ext uri="{FF2B5EF4-FFF2-40B4-BE49-F238E27FC236}">
                  <a16:creationId xmlns:a16="http://schemas.microsoft.com/office/drawing/2014/main" id="{0050B5A2-CAE8-ABA2-D576-9BB1E9F0CAD8}"/>
                </a:ext>
              </a:extLst>
            </p:cNvPr>
            <p:cNvSpPr txBox="1"/>
            <p:nvPr/>
          </p:nvSpPr>
          <p:spPr>
            <a:xfrm>
              <a:off x="8668468" y="2700156"/>
              <a:ext cx="2195213" cy="446275"/>
            </a:xfrm>
            <a:prstGeom prst="rect">
              <a:avLst/>
            </a:prstGeom>
            <a:noFill/>
          </p:spPr>
          <p:txBody>
            <a:bodyPr wrap="none" rtlCol="0">
              <a:spAutoFit/>
            </a:bodyPr>
            <a:lstStyle/>
            <a:p>
              <a:r>
                <a:rPr lang="en-US" sz="1400" dirty="0"/>
                <a:t>Reference Present</a:t>
              </a:r>
            </a:p>
          </p:txBody>
        </p:sp>
      </p:grpSp>
    </p:spTree>
    <p:extLst>
      <p:ext uri="{BB962C8B-B14F-4D97-AF65-F5344CB8AC3E}">
        <p14:creationId xmlns:p14="http://schemas.microsoft.com/office/powerpoint/2010/main" val="23817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FA12FD-2272-9358-5AD6-0A0CDDFF2187}"/>
              </a:ext>
            </a:extLst>
          </p:cNvPr>
          <p:cNvSpPr>
            <a:spLocks noGrp="1"/>
          </p:cNvSpPr>
          <p:nvPr>
            <p:ph type="title"/>
          </p:nvPr>
        </p:nvSpPr>
        <p:spPr/>
        <p:txBody>
          <a:bodyPr/>
          <a:lstStyle/>
          <a:p>
            <a:r>
              <a:rPr lang="en-US" dirty="0"/>
              <a:t>Parallelism</a:t>
            </a:r>
          </a:p>
        </p:txBody>
      </p:sp>
      <p:sp>
        <p:nvSpPr>
          <p:cNvPr id="4" name="Content Placeholder 3">
            <a:extLst>
              <a:ext uri="{FF2B5EF4-FFF2-40B4-BE49-F238E27FC236}">
                <a16:creationId xmlns:a16="http://schemas.microsoft.com/office/drawing/2014/main" id="{0E5719D7-235D-20E9-15EC-F3CA5660E7C0}"/>
              </a:ext>
            </a:extLst>
          </p:cNvPr>
          <p:cNvSpPr>
            <a:spLocks noGrp="1"/>
          </p:cNvSpPr>
          <p:nvPr>
            <p:ph idx="1"/>
          </p:nvPr>
        </p:nvSpPr>
        <p:spPr/>
        <p:txBody>
          <a:bodyPr/>
          <a:lstStyle/>
          <a:p>
            <a:r>
              <a:rPr lang="en-US" dirty="0"/>
              <a:t>Vectorization</a:t>
            </a:r>
          </a:p>
          <a:p>
            <a:pPr lvl="1"/>
            <a:r>
              <a:rPr lang="en-US" dirty="0"/>
              <a:t>Evaluate many assignments simultaneously by proper memory layouts</a:t>
            </a:r>
          </a:p>
          <a:p>
            <a:r>
              <a:rPr lang="en-US" dirty="0"/>
              <a:t>Process parallelization</a:t>
            </a:r>
          </a:p>
          <a:p>
            <a:pPr lvl="1"/>
            <a:r>
              <a:rPr lang="en-US" dirty="0"/>
              <a:t>Use python multiprocessing to run many vectorizing processes at once.</a:t>
            </a:r>
          </a:p>
          <a:p>
            <a:r>
              <a:rPr lang="en-US" dirty="0"/>
              <a:t>Results</a:t>
            </a:r>
          </a:p>
          <a:p>
            <a:pPr marL="742950" lvl="1" indent="-285750"/>
            <a:r>
              <a:rPr lang="en-US" sz="2000" dirty="0"/>
              <a:t>No parallelism: 100K Assignment/s </a:t>
            </a:r>
          </a:p>
          <a:p>
            <a:pPr marL="742950" lvl="1" indent="-285750"/>
            <a:r>
              <a:rPr lang="en-US" sz="2000" dirty="0"/>
              <a:t>Vector parallelism: 5 M  Assignment /s</a:t>
            </a:r>
          </a:p>
          <a:p>
            <a:pPr marL="742950" lvl="1" indent="-285750"/>
            <a:r>
              <a:rPr lang="en-US" sz="2000" dirty="0"/>
              <a:t>Vector + 10 process parallelism: 10 M/s</a:t>
            </a:r>
          </a:p>
          <a:p>
            <a:pPr marL="1200150" lvl="2" indent="-285750"/>
            <a:r>
              <a:rPr lang="en-US" dirty="0"/>
              <a:t>~1 day to evaluate 10</a:t>
            </a:r>
            <a:r>
              <a:rPr lang="en-US" baseline="30000" dirty="0"/>
              <a:t>12</a:t>
            </a:r>
            <a:r>
              <a:rPr lang="en-US" dirty="0"/>
              <a:t> assignments with 20 M1 mac cores</a:t>
            </a:r>
            <a:endParaRPr lang="en-US" baseline="30000" dirty="0"/>
          </a:p>
        </p:txBody>
      </p:sp>
    </p:spTree>
    <p:extLst>
      <p:ext uri="{BB962C8B-B14F-4D97-AF65-F5344CB8AC3E}">
        <p14:creationId xmlns:p14="http://schemas.microsoft.com/office/powerpoint/2010/main" val="243930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848182" cy="1325563"/>
          </a:xfrm>
        </p:spPr>
        <p:txBody>
          <a:bodyPr>
            <a:normAutofit/>
          </a:bodyPr>
          <a:lstStyle/>
          <a:p>
            <a:r>
              <a:rPr lang="en-US" sz="3600" b="1" dirty="0">
                <a:latin typeface="+mn-lt"/>
              </a:rPr>
              <a:t>Definitions of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548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FF4E-85A0-8FB3-C051-987CE2359923}"/>
              </a:ext>
            </a:extLst>
          </p:cNvPr>
          <p:cNvSpPr>
            <a:spLocks noGrp="1"/>
          </p:cNvSpPr>
          <p:nvPr>
            <p:ph type="title"/>
          </p:nvPr>
        </p:nvSpPr>
        <p:spPr/>
        <p:txBody>
          <a:bodyPr/>
          <a:lstStyle/>
          <a:p>
            <a:r>
              <a:rPr lang="en-US" dirty="0"/>
              <a:t>Intended Contributions</a:t>
            </a:r>
          </a:p>
        </p:txBody>
      </p:sp>
      <p:sp>
        <p:nvSpPr>
          <p:cNvPr id="3" name="Content Placeholder 2">
            <a:extLst>
              <a:ext uri="{FF2B5EF4-FFF2-40B4-BE49-F238E27FC236}">
                <a16:creationId xmlns:a16="http://schemas.microsoft.com/office/drawing/2014/main" id="{CA9D305B-36E7-75AA-8D45-98FDDFF347F8}"/>
              </a:ext>
            </a:extLst>
          </p:cNvPr>
          <p:cNvSpPr>
            <a:spLocks noGrp="1"/>
          </p:cNvSpPr>
          <p:nvPr>
            <p:ph idx="1"/>
          </p:nvPr>
        </p:nvSpPr>
        <p:spPr/>
        <p:txBody>
          <a:bodyPr/>
          <a:lstStyle/>
          <a:p>
            <a:pPr marL="514350" indent="-514350">
              <a:buFont typeface="+mj-lt"/>
              <a:buAutoNum type="arabicPeriod"/>
            </a:pPr>
            <a:r>
              <a:rPr lang="en-US" dirty="0"/>
              <a:t>Hashing system for scalable discovery of structurally identical models.</a:t>
            </a:r>
          </a:p>
          <a:p>
            <a:pPr marL="514350" indent="-514350">
              <a:buFont typeface="+mj-lt"/>
              <a:buAutoNum type="arabicPeriod"/>
            </a:pPr>
            <a:r>
              <a:rPr lang="en-US" dirty="0"/>
              <a:t>Scalable constraint-based approach to finding sub-networks.</a:t>
            </a:r>
          </a:p>
          <a:p>
            <a:pPr marL="514350" indent="-514350">
              <a:buFont typeface="+mj-lt"/>
              <a:buAutoNum type="arabicPeriod"/>
            </a:pPr>
            <a:r>
              <a:rPr lang="en-US" dirty="0"/>
              <a:t>Open-source python package for (1) and (2).</a:t>
            </a:r>
          </a:p>
          <a:p>
            <a:pPr marL="514350" indent="-514350">
              <a:buFont typeface="+mj-lt"/>
              <a:buAutoNum type="arabicPeriod"/>
            </a:pPr>
            <a:r>
              <a:rPr lang="en-US" dirty="0"/>
              <a:t>Application to Oscillator Database and </a:t>
            </a:r>
            <a:r>
              <a:rPr lang="en-US" dirty="0" err="1"/>
              <a:t>BioModels</a:t>
            </a:r>
            <a:r>
              <a:rPr lang="en-US" dirty="0"/>
              <a:t>.</a:t>
            </a:r>
          </a:p>
        </p:txBody>
      </p:sp>
    </p:spTree>
    <p:extLst>
      <p:ext uri="{BB962C8B-B14F-4D97-AF65-F5344CB8AC3E}">
        <p14:creationId xmlns:p14="http://schemas.microsoft.com/office/powerpoint/2010/main" val="259094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DEFA-DCA4-D3D2-8AE0-42A192642FC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F65542A-6F57-7169-C0F2-7E7FF7F171C9}"/>
              </a:ext>
            </a:extLst>
          </p:cNvPr>
          <p:cNvSpPr>
            <a:spLocks noGrp="1"/>
          </p:cNvSpPr>
          <p:nvPr>
            <p:ph idx="1"/>
          </p:nvPr>
        </p:nvSpPr>
        <p:spPr/>
        <p:txBody>
          <a:bodyPr/>
          <a:lstStyle/>
          <a:p>
            <a:r>
              <a:rPr lang="en-US" dirty="0"/>
              <a:t>Review with Anatasia</a:t>
            </a:r>
          </a:p>
          <a:p>
            <a:r>
              <a:rPr lang="en-US" dirty="0"/>
              <a:t>Create a package</a:t>
            </a:r>
          </a:p>
          <a:p>
            <a:r>
              <a:rPr lang="en-US" dirty="0"/>
              <a:t>More detailed analysis of </a:t>
            </a:r>
            <a:r>
              <a:rPr lang="en-US" dirty="0" err="1"/>
              <a:t>BioModels</a:t>
            </a:r>
            <a:endParaRPr lang="en-US" dirty="0"/>
          </a:p>
        </p:txBody>
      </p:sp>
    </p:spTree>
    <p:extLst>
      <p:ext uri="{BB962C8B-B14F-4D97-AF65-F5344CB8AC3E}">
        <p14:creationId xmlns:p14="http://schemas.microsoft.com/office/powerpoint/2010/main" val="154143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1DA9C-5265-BDDF-A441-61FFDC1CA28A}"/>
              </a:ext>
            </a:extLst>
          </p:cNvPr>
          <p:cNvSpPr>
            <a:spLocks noGrp="1"/>
          </p:cNvSpPr>
          <p:nvPr>
            <p:ph type="title"/>
          </p:nvPr>
        </p:nvSpPr>
        <p:spPr>
          <a:xfrm>
            <a:off x="3422009" y="2680487"/>
            <a:ext cx="6032383" cy="1325563"/>
          </a:xfrm>
        </p:spPr>
        <p:txBody>
          <a:bodyPr>
            <a:normAutofit/>
          </a:bodyPr>
          <a:lstStyle/>
          <a:p>
            <a:r>
              <a:rPr lang="en-US" sz="6000" b="1" dirty="0"/>
              <a:t>BACKUP</a:t>
            </a:r>
          </a:p>
        </p:txBody>
      </p:sp>
    </p:spTree>
    <p:extLst>
      <p:ext uri="{BB962C8B-B14F-4D97-AF65-F5344CB8AC3E}">
        <p14:creationId xmlns:p14="http://schemas.microsoft.com/office/powerpoint/2010/main" val="229745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756479-5ECC-43EE-4D3D-A0E2A9FB74CE}"/>
              </a:ext>
            </a:extLst>
          </p:cNvPr>
          <p:cNvSpPr/>
          <p:nvPr/>
        </p:nvSpPr>
        <p:spPr>
          <a:xfrm>
            <a:off x="3340215"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reference network</a:t>
            </a:r>
          </a:p>
        </p:txBody>
      </p:sp>
      <p:sp>
        <p:nvSpPr>
          <p:cNvPr id="5" name="Rounded Rectangle 4">
            <a:extLst>
              <a:ext uri="{FF2B5EF4-FFF2-40B4-BE49-F238E27FC236}">
                <a16:creationId xmlns:a16="http://schemas.microsoft.com/office/drawing/2014/main" id="{80CA15AC-FDBF-7BDF-9F1F-95EE39AA7462}"/>
              </a:ext>
            </a:extLst>
          </p:cNvPr>
          <p:cNvSpPr/>
          <p:nvPr/>
        </p:nvSpPr>
        <p:spPr>
          <a:xfrm>
            <a:off x="3340216"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target network</a:t>
            </a:r>
          </a:p>
        </p:txBody>
      </p:sp>
      <p:sp>
        <p:nvSpPr>
          <p:cNvPr id="6" name="Rounded Rectangle 5">
            <a:extLst>
              <a:ext uri="{FF2B5EF4-FFF2-40B4-BE49-F238E27FC236}">
                <a16:creationId xmlns:a16="http://schemas.microsoft.com/office/drawing/2014/main" id="{B878C727-BD69-7BE8-8F0B-45119CD753F7}"/>
              </a:ext>
            </a:extLst>
          </p:cNvPr>
          <p:cNvSpPr/>
          <p:nvPr/>
        </p:nvSpPr>
        <p:spPr>
          <a:xfrm>
            <a:off x="6295937"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compatibility vector</a:t>
            </a:r>
          </a:p>
        </p:txBody>
      </p:sp>
      <p:sp>
        <p:nvSpPr>
          <p:cNvPr id="7" name="Rounded Rectangle 6">
            <a:extLst>
              <a:ext uri="{FF2B5EF4-FFF2-40B4-BE49-F238E27FC236}">
                <a16:creationId xmlns:a16="http://schemas.microsoft.com/office/drawing/2014/main" id="{5975D974-8F4A-4B4C-0CCA-DC9973534A52}"/>
              </a:ext>
            </a:extLst>
          </p:cNvPr>
          <p:cNvSpPr/>
          <p:nvPr/>
        </p:nvSpPr>
        <p:spPr>
          <a:xfrm>
            <a:off x="9150996"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Prune compatibility vector</a:t>
            </a:r>
          </a:p>
        </p:txBody>
      </p:sp>
      <p:sp>
        <p:nvSpPr>
          <p:cNvPr id="8" name="Rounded Rectangle 7">
            <a:extLst>
              <a:ext uri="{FF2B5EF4-FFF2-40B4-BE49-F238E27FC236}">
                <a16:creationId xmlns:a16="http://schemas.microsoft.com/office/drawing/2014/main" id="{36F75F6F-2BD6-6E05-0E86-F3A40A5F4763}"/>
              </a:ext>
            </a:extLst>
          </p:cNvPr>
          <p:cNvSpPr/>
          <p:nvPr/>
        </p:nvSpPr>
        <p:spPr>
          <a:xfrm>
            <a:off x="9150997" y="3013746"/>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Expand pruned compatibility vector into assignments</a:t>
            </a:r>
          </a:p>
        </p:txBody>
      </p:sp>
      <p:sp>
        <p:nvSpPr>
          <p:cNvPr id="9" name="Rounded Rectangle 8">
            <a:extLst>
              <a:ext uri="{FF2B5EF4-FFF2-40B4-BE49-F238E27FC236}">
                <a16:creationId xmlns:a16="http://schemas.microsoft.com/office/drawing/2014/main" id="{F7705A5B-314B-FB79-631D-C2031F06B94F}"/>
              </a:ext>
            </a:extLst>
          </p:cNvPr>
          <p:cNvSpPr/>
          <p:nvPr/>
        </p:nvSpPr>
        <p:spPr>
          <a:xfrm>
            <a:off x="9150998" y="4683854"/>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assignment pairs</a:t>
            </a:r>
          </a:p>
        </p:txBody>
      </p:sp>
      <p:sp>
        <p:nvSpPr>
          <p:cNvPr id="10" name="Rounded Rectangle 9">
            <a:extLst>
              <a:ext uri="{FF2B5EF4-FFF2-40B4-BE49-F238E27FC236}">
                <a16:creationId xmlns:a16="http://schemas.microsoft.com/office/drawing/2014/main" id="{4B9933D5-3213-FAAA-D437-A9C4209BC4FD}"/>
              </a:ext>
            </a:extLst>
          </p:cNvPr>
          <p:cNvSpPr/>
          <p:nvPr/>
        </p:nvSpPr>
        <p:spPr>
          <a:xfrm>
            <a:off x="541082"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 network</a:t>
            </a:r>
          </a:p>
        </p:txBody>
      </p:sp>
      <p:sp>
        <p:nvSpPr>
          <p:cNvPr id="12" name="Rounded Rectangle 11">
            <a:extLst>
              <a:ext uri="{FF2B5EF4-FFF2-40B4-BE49-F238E27FC236}">
                <a16:creationId xmlns:a16="http://schemas.microsoft.com/office/drawing/2014/main" id="{CFAC43C0-4894-A791-9EED-088E5F7986C8}"/>
              </a:ext>
            </a:extLst>
          </p:cNvPr>
          <p:cNvSpPr/>
          <p:nvPr/>
        </p:nvSpPr>
        <p:spPr>
          <a:xfrm>
            <a:off x="570444"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network</a:t>
            </a:r>
          </a:p>
        </p:txBody>
      </p:sp>
      <p:cxnSp>
        <p:nvCxnSpPr>
          <p:cNvPr id="14" name="Elbow Connector 13">
            <a:extLst>
              <a:ext uri="{FF2B5EF4-FFF2-40B4-BE49-F238E27FC236}">
                <a16:creationId xmlns:a16="http://schemas.microsoft.com/office/drawing/2014/main" id="{A23233E3-9EA5-550E-01F8-D202C6A61E48}"/>
              </a:ext>
            </a:extLst>
          </p:cNvPr>
          <p:cNvCxnSpPr>
            <a:cxnSpLocks/>
          </p:cNvCxnSpPr>
          <p:nvPr/>
        </p:nvCxnSpPr>
        <p:spPr>
          <a:xfrm>
            <a:off x="2671887" y="1178652"/>
            <a:ext cx="668328"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9D4156F-72C9-C9F3-B2BD-AFBA7FEF3755}"/>
              </a:ext>
            </a:extLst>
          </p:cNvPr>
          <p:cNvCxnSpPr>
            <a:cxnSpLocks/>
            <a:stCxn id="12" idx="3"/>
          </p:cNvCxnSpPr>
          <p:nvPr/>
        </p:nvCxnSpPr>
        <p:spPr>
          <a:xfrm flipV="1">
            <a:off x="2701249" y="2632221"/>
            <a:ext cx="638967" cy="611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15408C8-3E31-4066-0104-3C26AC329132}"/>
              </a:ext>
            </a:extLst>
          </p:cNvPr>
          <p:cNvCxnSpPr>
            <a:cxnSpLocks/>
            <a:stCxn id="4" idx="3"/>
            <a:endCxn id="6" idx="1"/>
          </p:cNvCxnSpPr>
          <p:nvPr/>
        </p:nvCxnSpPr>
        <p:spPr>
          <a:xfrm>
            <a:off x="5471020" y="1178652"/>
            <a:ext cx="824917" cy="62218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B45B7CF-4974-32C6-DFB4-72358D396395}"/>
              </a:ext>
            </a:extLst>
          </p:cNvPr>
          <p:cNvCxnSpPr>
            <a:cxnSpLocks/>
            <a:stCxn id="5" idx="3"/>
            <a:endCxn id="6" idx="1"/>
          </p:cNvCxnSpPr>
          <p:nvPr/>
        </p:nvCxnSpPr>
        <p:spPr>
          <a:xfrm flipV="1">
            <a:off x="5471021" y="1800837"/>
            <a:ext cx="824916" cy="8375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84B282-9A11-6B80-F0B7-AA2B48D74189}"/>
              </a:ext>
            </a:extLst>
          </p:cNvPr>
          <p:cNvCxnSpPr>
            <a:cxnSpLocks/>
            <a:stCxn id="6" idx="3"/>
            <a:endCxn id="7" idx="1"/>
          </p:cNvCxnSpPr>
          <p:nvPr/>
        </p:nvCxnSpPr>
        <p:spPr>
          <a:xfrm>
            <a:off x="8426742" y="1800837"/>
            <a:ext cx="724254"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D12FF62-B3E7-FFD3-80D3-265E773B121C}"/>
              </a:ext>
            </a:extLst>
          </p:cNvPr>
          <p:cNvCxnSpPr>
            <a:cxnSpLocks/>
            <a:stCxn id="7" idx="2"/>
            <a:endCxn id="8" idx="0"/>
          </p:cNvCxnSpPr>
          <p:nvPr/>
        </p:nvCxnSpPr>
        <p:spPr>
          <a:xfrm rot="16200000" flipH="1">
            <a:off x="9838545" y="2635890"/>
            <a:ext cx="755709"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0CD25E1-B758-2CB1-ED83-48EEC26BA6B4}"/>
              </a:ext>
            </a:extLst>
          </p:cNvPr>
          <p:cNvCxnSpPr>
            <a:cxnSpLocks/>
            <a:stCxn id="8" idx="2"/>
            <a:endCxn id="9" idx="0"/>
          </p:cNvCxnSpPr>
          <p:nvPr/>
        </p:nvCxnSpPr>
        <p:spPr>
          <a:xfrm rot="16200000" flipH="1">
            <a:off x="9838546" y="4305999"/>
            <a:ext cx="755708"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Clustering Problem: Find Structurally Identical Networks In a Large Repository</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8D7071-8E21-C410-5757-1E25FD63C2A5}"/>
              </a:ext>
            </a:extLst>
          </p:cNvPr>
          <p:cNvSpPr txBox="1"/>
          <p:nvPr/>
        </p:nvSpPr>
        <p:spPr>
          <a:xfrm>
            <a:off x="168005" y="3561049"/>
            <a:ext cx="11830955" cy="3012363"/>
          </a:xfrm>
          <a:prstGeom prst="rect">
            <a:avLst/>
          </a:prstGeom>
          <a:noFill/>
        </p:spPr>
        <p:txBody>
          <a:bodyPr wrap="square">
            <a:spAutoFit/>
          </a:bodyPr>
          <a:lstStyle/>
          <a:p>
            <a:pPr marL="0" indent="0">
              <a:lnSpc>
                <a:spcPct val="150000"/>
              </a:lnSpc>
              <a:buNone/>
            </a:pP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2000" b="1" dirty="0">
                <a:latin typeface="Calibri" panose="020F0502020204030204" pitchFamily="34" charset="0"/>
                <a:cs typeface="Calibri" panose="020F0502020204030204" pitchFamily="34" charset="0"/>
              </a:rPr>
              <a:t>Hash</a:t>
            </a:r>
            <a:endParaRPr lang="en-US" sz="1800" b="1" dirty="0">
              <a:latin typeface="Calibri" panose="020F0502020204030204" pitchFamily="34" charset="0"/>
              <a:cs typeface="Calibri" panose="020F0502020204030204" pitchFamily="34"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Create a </a:t>
            </a:r>
            <a:r>
              <a:rPr lang="en-US" sz="1800" u="sng" dirty="0" err="1">
                <a:latin typeface="Courier New" panose="02070309020205020404" pitchFamily="49" charset="0"/>
                <a:cs typeface="Courier New" panose="02070309020205020404" pitchFamily="49" charset="0"/>
              </a:rPr>
              <a:t>permutably</a:t>
            </a:r>
            <a:r>
              <a:rPr lang="en-US" sz="1800" u="sng" dirty="0">
                <a:latin typeface="Courier New" panose="02070309020205020404" pitchFamily="49" charset="0"/>
                <a:cs typeface="Courier New" panose="02070309020205020404" pitchFamily="49" charset="0"/>
              </a:rPr>
              <a:t> invariant hash </a:t>
            </a:r>
            <a:r>
              <a:rPr lang="en-US" sz="1800" dirty="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stoichiometry matrices of</a:t>
            </a:r>
            <a:r>
              <a:rPr lang="en-US" sz="1800" dirty="0">
                <a:latin typeface="Courier New" panose="02070309020205020404" pitchFamily="49" charset="0"/>
                <a:cs typeface="Courier New" panose="02070309020205020404" pitchFamily="49" charset="0"/>
              </a:rPr>
              <a:t> network in networks</a:t>
            </a:r>
          </a:p>
          <a:p>
            <a:pPr marL="0" indent="0">
              <a:lnSpc>
                <a:spcPct val="150000"/>
              </a:lnSpc>
              <a:buNone/>
            </a:pPr>
            <a:r>
              <a:rPr lang="en-US" dirty="0">
                <a:latin typeface="Courier New" panose="02070309020205020404" pitchFamily="49" charset="0"/>
                <a:cs typeface="Courier New" panose="02070309020205020404" pitchFamily="49" charset="0"/>
              </a:rPr>
              <a:t>f</a:t>
            </a:r>
            <a:r>
              <a:rPr lang="en-US" sz="1800" dirty="0">
                <a:latin typeface="Courier New" panose="02070309020205020404" pitchFamily="49" charset="0"/>
                <a:cs typeface="Courier New" panose="02070309020205020404" pitchFamily="49" charset="0"/>
              </a:rPr>
              <a:t>or each unique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    for network1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         for network2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alibri" panose="020F0502020204030204" pitchFamily="34" charset="0"/>
                <a:cs typeface="Calibri" panose="020F0502020204030204" pitchFamily="34" charset="0"/>
              </a:rPr>
              <a:t>		</a:t>
            </a:r>
            <a:r>
              <a:rPr lang="en-US" sz="1800" dirty="0">
                <a:latin typeface="Courier New" panose="02070309020205020404" pitchFamily="49" charset="0"/>
                <a:cs typeface="Courier New" panose="02070309020205020404" pitchFamily="49" charset="0"/>
              </a:rPr>
              <a:t>report if network1, network2 are structurally identical</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60A7A61-D0D7-A131-C883-2FFA7E4D60F3}"/>
              </a:ext>
            </a:extLst>
          </p:cNvPr>
          <p:cNvSpPr>
            <a:spLocks noGrp="1"/>
          </p:cNvSpPr>
          <p:nvPr>
            <p:ph type="title"/>
          </p:nvPr>
        </p:nvSpPr>
        <p:spPr/>
        <p:txBody>
          <a:bodyPr>
            <a:normAutofit fontScale="90000"/>
          </a:bodyPr>
          <a:lstStyle/>
          <a:p>
            <a:r>
              <a:rPr lang="en-US" dirty="0">
                <a:latin typeface="+mn-lt"/>
              </a:rPr>
              <a:t>Approaches to Finding Structural Identical Models in a Large Model Corpus</a:t>
            </a:r>
          </a:p>
        </p:txBody>
      </p:sp>
      <p:sp>
        <p:nvSpPr>
          <p:cNvPr id="4" name="Content Placeholder 3">
            <a:extLst>
              <a:ext uri="{FF2B5EF4-FFF2-40B4-BE49-F238E27FC236}">
                <a16:creationId xmlns:a16="http://schemas.microsoft.com/office/drawing/2014/main" id="{E710C3E9-D344-26DF-A8B6-AF9E95BB694A}"/>
              </a:ext>
            </a:extLst>
          </p:cNvPr>
          <p:cNvSpPr>
            <a:spLocks noGrp="1"/>
          </p:cNvSpPr>
          <p:nvPr>
            <p:ph idx="1"/>
          </p:nvPr>
        </p:nvSpPr>
        <p:spPr>
          <a:xfrm>
            <a:off x="248920" y="1820333"/>
            <a:ext cx="10515600" cy="1589887"/>
          </a:xfrm>
        </p:spPr>
        <p:txBody>
          <a:bodyPr>
            <a:normAutofit fontScale="85000" lnSpcReduction="20000"/>
          </a:bodyPr>
          <a:lstStyle/>
          <a:p>
            <a:pPr marL="0" indent="0">
              <a:buNone/>
            </a:pPr>
            <a:r>
              <a:rPr lang="en-US" sz="2400" b="1" dirty="0"/>
              <a:t>Naive</a:t>
            </a:r>
          </a:p>
          <a:p>
            <a:pPr marL="0" indent="0">
              <a:buNone/>
            </a:pPr>
            <a:r>
              <a:rPr lang="en-US" sz="2000" dirty="0">
                <a:latin typeface="Courier New" panose="02070309020205020404" pitchFamily="49" charset="0"/>
                <a:cs typeface="Courier New" panose="02070309020205020404" pitchFamily="49" charset="0"/>
              </a:rPr>
              <a:t>for network1 in networks</a:t>
            </a:r>
          </a:p>
          <a:p>
            <a:pPr marL="0" indent="0">
              <a:buNone/>
            </a:pPr>
            <a:r>
              <a:rPr lang="en-US" sz="2000" dirty="0">
                <a:latin typeface="Courier New" panose="02070309020205020404" pitchFamily="49" charset="0"/>
                <a:cs typeface="Courier New" panose="02070309020205020404" pitchFamily="49" charset="0"/>
              </a:rPr>
              <a:t>    for network2 in networks</a:t>
            </a:r>
          </a:p>
          <a:p>
            <a:pPr marL="0" indent="0">
              <a:buNone/>
            </a:pPr>
            <a:r>
              <a:rPr lang="en-US" sz="2000" dirty="0">
                <a:latin typeface="Courier New" panose="02070309020205020404" pitchFamily="49" charset="0"/>
                <a:cs typeface="Courier New" panose="02070309020205020404" pitchFamily="49" charset="0"/>
              </a:rPr>
              <a:t>        report if network1, network2 are structurally identical</a:t>
            </a:r>
          </a:p>
          <a:p>
            <a:pPr marL="0" indent="0">
              <a:buNone/>
            </a:pPr>
            <a:r>
              <a:rPr lang="en-US" sz="2000" dirty="0">
                <a:latin typeface="Calibri" panose="020F0502020204030204" pitchFamily="34" charset="0"/>
                <a:cs typeface="Calibri" panose="020F0502020204030204" pitchFamily="34" charset="0"/>
              </a:rPr>
              <a:t>	</a:t>
            </a:r>
          </a:p>
          <a:p>
            <a:pPr marL="0" indent="0">
              <a:buNone/>
            </a:pPr>
            <a:endParaRPr lang="en-US" sz="2000" dirty="0">
              <a:latin typeface="Calibri" panose="020F0502020204030204" pitchFamily="34" charset="0"/>
              <a:cs typeface="Calibri" panose="020F0502020204030204" pitchFamily="34" charset="0"/>
            </a:endParaRPr>
          </a:p>
        </p:txBody>
      </p:sp>
      <p:sp>
        <p:nvSpPr>
          <p:cNvPr id="5" name="Oval Callout 4">
            <a:extLst>
              <a:ext uri="{FF2B5EF4-FFF2-40B4-BE49-F238E27FC236}">
                <a16:creationId xmlns:a16="http://schemas.microsoft.com/office/drawing/2014/main" id="{95D3DBCD-178C-7BCA-D436-EDEFD1E366B1}"/>
              </a:ext>
            </a:extLst>
          </p:cNvPr>
          <p:cNvSpPr/>
          <p:nvPr/>
        </p:nvSpPr>
        <p:spPr>
          <a:xfrm>
            <a:off x="2858593" y="1361609"/>
            <a:ext cx="5125675" cy="612648"/>
          </a:xfrm>
          <a:prstGeom prst="wedgeEllipseCallout">
            <a:avLst>
              <a:gd name="adj1" fmla="val -69263"/>
              <a:gd name="adj2" fmla="val 515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O(N</a:t>
            </a:r>
            <a:r>
              <a:rPr lang="en-US" i="1" baseline="30000" dirty="0"/>
              <a:t>2</a:t>
            </a:r>
            <a:r>
              <a:rPr lang="en-US" i="1" dirty="0"/>
              <a:t>)</a:t>
            </a:r>
            <a:r>
              <a:rPr lang="en-US" dirty="0"/>
              <a:t>, </a:t>
            </a:r>
            <a:r>
              <a:rPr lang="en-US" i="1" dirty="0"/>
              <a:t>N</a:t>
            </a:r>
            <a:r>
              <a:rPr lang="en-US" dirty="0"/>
              <a:t> is number of networks</a:t>
            </a:r>
          </a:p>
        </p:txBody>
      </p:sp>
      <p:sp>
        <p:nvSpPr>
          <p:cNvPr id="6" name="Oval Callout 5">
            <a:extLst>
              <a:ext uri="{FF2B5EF4-FFF2-40B4-BE49-F238E27FC236}">
                <a16:creationId xmlns:a16="http://schemas.microsoft.com/office/drawing/2014/main" id="{835E26EC-9D89-B658-9ABA-8E76C980DE7C}"/>
              </a:ext>
            </a:extLst>
          </p:cNvPr>
          <p:cNvSpPr/>
          <p:nvPr/>
        </p:nvSpPr>
        <p:spPr>
          <a:xfrm>
            <a:off x="1918075" y="3561049"/>
            <a:ext cx="5214245" cy="612648"/>
          </a:xfrm>
          <a:prstGeom prst="wedgeEllipseCallout">
            <a:avLst>
              <a:gd name="adj1" fmla="val -71612"/>
              <a:gd name="adj2" fmla="val 6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O(M</a:t>
            </a:r>
            <a:r>
              <a:rPr lang="en-US" i="1" baseline="30000" dirty="0"/>
              <a:t>2</a:t>
            </a:r>
            <a:r>
              <a:rPr lang="en-US" i="1" dirty="0"/>
              <a:t>)</a:t>
            </a:r>
            <a:r>
              <a:rPr lang="en-US" dirty="0"/>
              <a:t>, </a:t>
            </a:r>
            <a:r>
              <a:rPr lang="en-US" i="1" dirty="0"/>
              <a:t>M</a:t>
            </a:r>
            <a:r>
              <a:rPr lang="en-US" dirty="0"/>
              <a:t> is size of largest hash group</a:t>
            </a:r>
          </a:p>
        </p:txBody>
      </p:sp>
      <p:sp>
        <p:nvSpPr>
          <p:cNvPr id="2" name="Oval Callout 1">
            <a:extLst>
              <a:ext uri="{FF2B5EF4-FFF2-40B4-BE49-F238E27FC236}">
                <a16:creationId xmlns:a16="http://schemas.microsoft.com/office/drawing/2014/main" id="{E609963E-F878-1709-55AE-AAAC06EE058B}"/>
              </a:ext>
            </a:extLst>
          </p:cNvPr>
          <p:cNvSpPr/>
          <p:nvPr/>
        </p:nvSpPr>
        <p:spPr>
          <a:xfrm>
            <a:off x="8270240" y="1361609"/>
            <a:ext cx="3083560" cy="612648"/>
          </a:xfrm>
          <a:prstGeom prst="wedgeEllipseCallout">
            <a:avLst>
              <a:gd name="adj1" fmla="val -60423"/>
              <a:gd name="adj2" fmla="val 2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N is 10,000 to 50,000</a:t>
            </a:r>
          </a:p>
        </p:txBody>
      </p:sp>
      <p:sp>
        <p:nvSpPr>
          <p:cNvPr id="7" name="Oval Callout 6">
            <a:extLst>
              <a:ext uri="{FF2B5EF4-FFF2-40B4-BE49-F238E27FC236}">
                <a16:creationId xmlns:a16="http://schemas.microsoft.com/office/drawing/2014/main" id="{0BCC027B-468C-31A5-1CD3-CF0558DBEC13}"/>
              </a:ext>
            </a:extLst>
          </p:cNvPr>
          <p:cNvSpPr/>
          <p:nvPr/>
        </p:nvSpPr>
        <p:spPr>
          <a:xfrm>
            <a:off x="7393950" y="3543946"/>
            <a:ext cx="2976880" cy="612648"/>
          </a:xfrm>
          <a:prstGeom prst="wedgeEllipseCallout">
            <a:avLst>
              <a:gd name="adj1" fmla="val -60423"/>
              <a:gd name="adj2" fmla="val 2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M is 3 to 5</a:t>
            </a:r>
          </a:p>
        </p:txBody>
      </p:sp>
    </p:spTree>
    <p:extLst>
      <p:ext uri="{BB962C8B-B14F-4D97-AF65-F5344CB8AC3E}">
        <p14:creationId xmlns:p14="http://schemas.microsoft.com/office/powerpoint/2010/main" val="786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6" grpId="0" animBg="1"/>
      <p:bldP spid="2"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627C-6C10-B731-2DDF-2481800F093C}"/>
              </a:ext>
            </a:extLst>
          </p:cNvPr>
          <p:cNvSpPr>
            <a:spLocks noGrp="1"/>
          </p:cNvSpPr>
          <p:nvPr>
            <p:ph type="title"/>
          </p:nvPr>
        </p:nvSpPr>
        <p:spPr/>
        <p:txBody>
          <a:bodyPr/>
          <a:lstStyle/>
          <a:p>
            <a:r>
              <a:rPr lang="en-US" dirty="0"/>
              <a:t>Permutably Invariant Hash of a Matrix</a:t>
            </a:r>
          </a:p>
        </p:txBody>
      </p:sp>
      <p:sp>
        <p:nvSpPr>
          <p:cNvPr id="3" name="Content Placeholder 2">
            <a:extLst>
              <a:ext uri="{FF2B5EF4-FFF2-40B4-BE49-F238E27FC236}">
                <a16:creationId xmlns:a16="http://schemas.microsoft.com/office/drawing/2014/main" id="{E316D00F-8EB0-FC27-FD84-481C525F46E6}"/>
              </a:ext>
            </a:extLst>
          </p:cNvPr>
          <p:cNvSpPr>
            <a:spLocks noGrp="1"/>
          </p:cNvSpPr>
          <p:nvPr>
            <p:ph idx="1"/>
          </p:nvPr>
        </p:nvSpPr>
        <p:spPr/>
        <p:txBody>
          <a:bodyPr>
            <a:normAutofit/>
          </a:bodyPr>
          <a:lstStyle/>
          <a:p>
            <a:r>
              <a:rPr lang="en-US" dirty="0"/>
              <a:t>Definition: Hash value does not change with permutations of the rows and columns of the matrix</a:t>
            </a:r>
          </a:p>
          <a:p>
            <a:r>
              <a:rPr lang="en-US" dirty="0"/>
              <a:t>Observation</a:t>
            </a:r>
          </a:p>
          <a:p>
            <a:pPr lvl="1"/>
            <a:r>
              <a:rPr lang="en-US" dirty="0"/>
              <a:t>Stoichiometry matrices mostly have values of 0, 1, 2, -1, -2</a:t>
            </a:r>
          </a:p>
          <a:p>
            <a:r>
              <a:rPr lang="en-US" dirty="0"/>
              <a:t>Examples of permutation independent characteristics</a:t>
            </a:r>
          </a:p>
          <a:p>
            <a:pPr lvl="1"/>
            <a:r>
              <a:rPr lang="en-US" dirty="0"/>
              <a:t>Number of 0s in a row (column). Same for 1s, 2s, -1s, -2s.</a:t>
            </a:r>
          </a:p>
          <a:p>
            <a:pPr lvl="1"/>
            <a:r>
              <a:rPr lang="en-US" dirty="0"/>
              <a:t>Number of values that are not integers -2, …, 2</a:t>
            </a:r>
          </a:p>
          <a:p>
            <a:r>
              <a:rPr lang="en-US" dirty="0" err="1"/>
              <a:t>PVHash</a:t>
            </a:r>
            <a:r>
              <a:rPr lang="en-US" dirty="0"/>
              <a:t> algorithm</a:t>
            </a:r>
          </a:p>
          <a:p>
            <a:pPr lvl="1"/>
            <a:r>
              <a:rPr lang="en-US" dirty="0"/>
              <a:t>Encode the counts of values of each row (column) as an integer</a:t>
            </a:r>
          </a:p>
          <a:p>
            <a:pPr lvl="1"/>
            <a:r>
              <a:rPr lang="en-US" dirty="0"/>
              <a:t>Sort the values</a:t>
            </a:r>
          </a:p>
          <a:p>
            <a:pPr lvl="1"/>
            <a:r>
              <a:rPr lang="en-US" dirty="0"/>
              <a:t>Hash the sorted values</a:t>
            </a:r>
          </a:p>
        </p:txBody>
      </p:sp>
    </p:spTree>
    <p:extLst>
      <p:ext uri="{BB962C8B-B14F-4D97-AF65-F5344CB8AC3E}">
        <p14:creationId xmlns:p14="http://schemas.microsoft.com/office/powerpoint/2010/main" val="1850168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a:xfrm>
            <a:off x="2943837" y="2604986"/>
            <a:ext cx="5257800" cy="1325563"/>
          </a:xfrm>
        </p:spPr>
        <p:txBody>
          <a:bodyPr>
            <a:normAutofit/>
          </a:bodyPr>
          <a:lstStyle/>
          <a:p>
            <a:r>
              <a:rPr lang="en-US" sz="8800" dirty="0"/>
              <a:t>BACKUP</a:t>
            </a:r>
          </a:p>
        </p:txBody>
      </p:sp>
    </p:spTree>
    <p:extLst>
      <p:ext uri="{BB962C8B-B14F-4D97-AF65-F5344CB8AC3E}">
        <p14:creationId xmlns:p14="http://schemas.microsoft.com/office/powerpoint/2010/main" val="4238020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
        <p:nvSpPr>
          <p:cNvPr id="7" name="TextBox 6">
            <a:extLst>
              <a:ext uri="{FF2B5EF4-FFF2-40B4-BE49-F238E27FC236}">
                <a16:creationId xmlns:a16="http://schemas.microsoft.com/office/drawing/2014/main" id="{DFF29BBB-C752-2A09-B940-6E897484E78C}"/>
              </a:ext>
            </a:extLst>
          </p:cNvPr>
          <p:cNvSpPr txBox="1"/>
          <p:nvPr/>
        </p:nvSpPr>
        <p:spPr>
          <a:xfrm>
            <a:off x="1941922" y="6389467"/>
            <a:ext cx="3248710" cy="369332"/>
          </a:xfrm>
          <a:prstGeom prst="rect">
            <a:avLst/>
          </a:prstGeom>
          <a:noFill/>
        </p:spPr>
        <p:txBody>
          <a:bodyPr wrap="none" rtlCol="0">
            <a:spAutoFit/>
          </a:bodyPr>
          <a:lstStyle/>
          <a:p>
            <a:r>
              <a:rPr lang="en-US" dirty="0"/>
              <a:t>Can translate units by adding 10.</a:t>
            </a:r>
          </a:p>
        </p:txBody>
      </p:sp>
    </p:spTree>
    <p:extLst>
      <p:ext uri="{BB962C8B-B14F-4D97-AF65-F5344CB8AC3E}">
        <p14:creationId xmlns:p14="http://schemas.microsoft.com/office/powerpoint/2010/main" val="11392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98FE9-3090-4804-BA52-D9A6F04EF82E}"/>
              </a:ext>
            </a:extLst>
          </p:cNvPr>
          <p:cNvSpPr>
            <a:spLocks noGrp="1"/>
          </p:cNvSpPr>
          <p:nvPr>
            <p:ph type="title"/>
          </p:nvPr>
        </p:nvSpPr>
        <p:spPr>
          <a:xfrm>
            <a:off x="838200" y="90805"/>
            <a:ext cx="10515600" cy="1325563"/>
          </a:xfrm>
        </p:spPr>
        <p:txBody>
          <a:bodyPr/>
          <a:lstStyle/>
          <a:p>
            <a:r>
              <a:rPr lang="en-US" b="1" dirty="0">
                <a:latin typeface="Calibri" panose="020F0502020204030204" pitchFamily="34" charset="0"/>
                <a:cs typeface="Calibri" panose="020F0502020204030204" pitchFamily="34" charset="0"/>
              </a:rPr>
              <a:t>Performance of </a:t>
            </a:r>
            <a:r>
              <a:rPr lang="en-US" b="1" dirty="0" err="1">
                <a:latin typeface="Calibri" panose="020F0502020204030204" pitchFamily="34" charset="0"/>
                <a:cs typeface="Calibri" panose="020F0502020204030204" pitchFamily="34" charset="0"/>
              </a:rPr>
              <a:t>PVHash</a:t>
            </a:r>
            <a:r>
              <a:rPr lang="en-US" b="1" dirty="0">
                <a:latin typeface="Calibri" panose="020F0502020204030204" pitchFamily="34" charset="0"/>
                <a:cs typeface="Calibri" panose="020F0502020204030204" pitchFamily="34" charset="0"/>
              </a:rPr>
              <a:t> on Oscillator DB</a:t>
            </a:r>
          </a:p>
        </p:txBody>
      </p:sp>
      <p:pic>
        <p:nvPicPr>
          <p:cNvPr id="8" name="Picture 7">
            <a:extLst>
              <a:ext uri="{FF2B5EF4-FFF2-40B4-BE49-F238E27FC236}">
                <a16:creationId xmlns:a16="http://schemas.microsoft.com/office/drawing/2014/main" id="{22B12F91-752A-BFB7-2903-5158ECC307D6}"/>
              </a:ext>
            </a:extLst>
          </p:cNvPr>
          <p:cNvPicPr>
            <a:picLocks noChangeAspect="1"/>
          </p:cNvPicPr>
          <p:nvPr/>
        </p:nvPicPr>
        <p:blipFill>
          <a:blip r:embed="rId2"/>
          <a:stretch>
            <a:fillRect/>
          </a:stretch>
        </p:blipFill>
        <p:spPr>
          <a:xfrm>
            <a:off x="472643" y="1672115"/>
            <a:ext cx="5494053" cy="4206240"/>
          </a:xfrm>
          <a:prstGeom prst="rect">
            <a:avLst/>
          </a:prstGeom>
        </p:spPr>
      </p:pic>
      <p:pic>
        <p:nvPicPr>
          <p:cNvPr id="10" name="Picture 9">
            <a:extLst>
              <a:ext uri="{FF2B5EF4-FFF2-40B4-BE49-F238E27FC236}">
                <a16:creationId xmlns:a16="http://schemas.microsoft.com/office/drawing/2014/main" id="{36958ECC-A050-52B5-21B5-CCE436A65C58}"/>
              </a:ext>
            </a:extLst>
          </p:cNvPr>
          <p:cNvPicPr>
            <a:picLocks noChangeAspect="1"/>
          </p:cNvPicPr>
          <p:nvPr/>
        </p:nvPicPr>
        <p:blipFill>
          <a:blip r:embed="rId3"/>
          <a:stretch>
            <a:fillRect/>
          </a:stretch>
        </p:blipFill>
        <p:spPr>
          <a:xfrm>
            <a:off x="6340593" y="1672115"/>
            <a:ext cx="5378764" cy="4114800"/>
          </a:xfrm>
          <a:prstGeom prst="rect">
            <a:avLst/>
          </a:prstGeom>
        </p:spPr>
      </p:pic>
      <p:sp>
        <p:nvSpPr>
          <p:cNvPr id="11" name="TextBox 10">
            <a:extLst>
              <a:ext uri="{FF2B5EF4-FFF2-40B4-BE49-F238E27FC236}">
                <a16:creationId xmlns:a16="http://schemas.microsoft.com/office/drawing/2014/main" id="{DB76FED1-1D48-DD8E-F72C-68B45536FE00}"/>
              </a:ext>
            </a:extLst>
          </p:cNvPr>
          <p:cNvSpPr txBox="1"/>
          <p:nvPr/>
        </p:nvSpPr>
        <p:spPr>
          <a:xfrm>
            <a:off x="1858618" y="3190460"/>
            <a:ext cx="3369577" cy="369332"/>
          </a:xfrm>
          <a:prstGeom prst="rect">
            <a:avLst/>
          </a:prstGeom>
          <a:noFill/>
        </p:spPr>
        <p:txBody>
          <a:bodyPr wrap="none" rtlCol="0">
            <a:spAutoFit/>
          </a:bodyPr>
          <a:lstStyle/>
          <a:p>
            <a:r>
              <a:rPr lang="en-US" dirty="0"/>
              <a:t>Complexity is O(25), not O(10**8)</a:t>
            </a:r>
          </a:p>
        </p:txBody>
      </p:sp>
      <p:sp>
        <p:nvSpPr>
          <p:cNvPr id="12" name="TextBox 11">
            <a:extLst>
              <a:ext uri="{FF2B5EF4-FFF2-40B4-BE49-F238E27FC236}">
                <a16:creationId xmlns:a16="http://schemas.microsoft.com/office/drawing/2014/main" id="{7D6C9142-5738-40F5-8EDF-B905CAB67079}"/>
              </a:ext>
            </a:extLst>
          </p:cNvPr>
          <p:cNvSpPr txBox="1"/>
          <p:nvPr/>
        </p:nvSpPr>
        <p:spPr>
          <a:xfrm>
            <a:off x="7745896" y="3190460"/>
            <a:ext cx="3252557" cy="369332"/>
          </a:xfrm>
          <a:prstGeom prst="rect">
            <a:avLst/>
          </a:prstGeom>
          <a:noFill/>
        </p:spPr>
        <p:txBody>
          <a:bodyPr wrap="none" rtlCol="0">
            <a:spAutoFit/>
          </a:bodyPr>
          <a:lstStyle/>
          <a:p>
            <a:r>
              <a:rPr lang="en-US" dirty="0"/>
              <a:t>Complexity is O(9), not O(10**8)</a:t>
            </a:r>
          </a:p>
        </p:txBody>
      </p:sp>
      <p:sp>
        <p:nvSpPr>
          <p:cNvPr id="13" name="TextBox 12">
            <a:extLst>
              <a:ext uri="{FF2B5EF4-FFF2-40B4-BE49-F238E27FC236}">
                <a16:creationId xmlns:a16="http://schemas.microsoft.com/office/drawing/2014/main" id="{A3DF7E54-D560-71F2-AEA4-36019C9E3C6C}"/>
              </a:ext>
            </a:extLst>
          </p:cNvPr>
          <p:cNvSpPr txBox="1"/>
          <p:nvPr/>
        </p:nvSpPr>
        <p:spPr>
          <a:xfrm>
            <a:off x="1600200" y="6211957"/>
            <a:ext cx="7677615" cy="369332"/>
          </a:xfrm>
          <a:prstGeom prst="rect">
            <a:avLst/>
          </a:prstGeom>
          <a:noFill/>
        </p:spPr>
        <p:txBody>
          <a:bodyPr wrap="none" rtlCol="0">
            <a:spAutoFit/>
          </a:bodyPr>
          <a:lstStyle/>
          <a:p>
            <a:r>
              <a:rPr lang="en-US" dirty="0"/>
              <a:t>Both networks have a small percentage of structurally identical models (2% - 5%)</a:t>
            </a:r>
          </a:p>
        </p:txBody>
      </p:sp>
      <p:sp>
        <p:nvSpPr>
          <p:cNvPr id="2" name="TextBox 1">
            <a:extLst>
              <a:ext uri="{FF2B5EF4-FFF2-40B4-BE49-F238E27FC236}">
                <a16:creationId xmlns:a16="http://schemas.microsoft.com/office/drawing/2014/main" id="{38A0C9F8-16FE-D4D0-3B4B-FD4999773FA7}"/>
              </a:ext>
            </a:extLst>
          </p:cNvPr>
          <p:cNvSpPr txBox="1"/>
          <p:nvPr/>
        </p:nvSpPr>
        <p:spPr>
          <a:xfrm>
            <a:off x="1911612" y="5602249"/>
            <a:ext cx="4055084" cy="369332"/>
          </a:xfrm>
          <a:prstGeom prst="rect">
            <a:avLst/>
          </a:prstGeom>
          <a:solidFill>
            <a:schemeClr val="bg1"/>
          </a:solidFill>
        </p:spPr>
        <p:txBody>
          <a:bodyPr wrap="none" rtlCol="0">
            <a:spAutoFit/>
          </a:bodyPr>
          <a:lstStyle/>
          <a:p>
            <a:r>
              <a:rPr lang="en-US" i="1" dirty="0"/>
              <a:t>M</a:t>
            </a:r>
            <a:r>
              <a:rPr lang="en-US" dirty="0"/>
              <a:t> (# networks with the same hash value)</a:t>
            </a:r>
            <a:endParaRPr lang="en-US" i="1" dirty="0"/>
          </a:p>
        </p:txBody>
      </p:sp>
      <p:sp>
        <p:nvSpPr>
          <p:cNvPr id="3" name="TextBox 2">
            <a:extLst>
              <a:ext uri="{FF2B5EF4-FFF2-40B4-BE49-F238E27FC236}">
                <a16:creationId xmlns:a16="http://schemas.microsoft.com/office/drawing/2014/main" id="{2605E24D-9206-A395-919F-A77A8B9D20AF}"/>
              </a:ext>
            </a:extLst>
          </p:cNvPr>
          <p:cNvSpPr txBox="1"/>
          <p:nvPr/>
        </p:nvSpPr>
        <p:spPr>
          <a:xfrm>
            <a:off x="7250273" y="5602249"/>
            <a:ext cx="4055084" cy="369332"/>
          </a:xfrm>
          <a:prstGeom prst="rect">
            <a:avLst/>
          </a:prstGeom>
          <a:solidFill>
            <a:schemeClr val="bg1"/>
          </a:solidFill>
        </p:spPr>
        <p:txBody>
          <a:bodyPr wrap="none" rtlCol="0">
            <a:spAutoFit/>
          </a:bodyPr>
          <a:lstStyle/>
          <a:p>
            <a:r>
              <a:rPr lang="en-US" i="1" dirty="0"/>
              <a:t>M</a:t>
            </a:r>
            <a:r>
              <a:rPr lang="en-US" dirty="0"/>
              <a:t> (# networks with the same hash value)</a:t>
            </a:r>
            <a:endParaRPr lang="en-US" i="1" dirty="0"/>
          </a:p>
        </p:txBody>
      </p:sp>
    </p:spTree>
    <p:extLst>
      <p:ext uri="{BB962C8B-B14F-4D97-AF65-F5344CB8AC3E}">
        <p14:creationId xmlns:p14="http://schemas.microsoft.com/office/powerpoint/2010/main" val="1757318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E468-C712-98D4-18AC-F168344F6D91}"/>
              </a:ext>
            </a:extLst>
          </p:cNvPr>
          <p:cNvSpPr>
            <a:spLocks noGrp="1"/>
          </p:cNvSpPr>
          <p:nvPr>
            <p:ph type="title"/>
          </p:nvPr>
        </p:nvSpPr>
        <p:spPr/>
        <p:txBody>
          <a:bodyPr/>
          <a:lstStyle/>
          <a:p>
            <a:r>
              <a:rPr lang="en-US" dirty="0"/>
              <a:t>Why Find Model Structurally Identical Networks?</a:t>
            </a:r>
          </a:p>
        </p:txBody>
      </p:sp>
      <p:sp>
        <p:nvSpPr>
          <p:cNvPr id="3" name="Content Placeholder 2">
            <a:extLst>
              <a:ext uri="{FF2B5EF4-FFF2-40B4-BE49-F238E27FC236}">
                <a16:creationId xmlns:a16="http://schemas.microsoft.com/office/drawing/2014/main" id="{4257B919-5E57-D304-0661-23D6E80DA7E1}"/>
              </a:ext>
            </a:extLst>
          </p:cNvPr>
          <p:cNvSpPr>
            <a:spLocks noGrp="1"/>
          </p:cNvSpPr>
          <p:nvPr>
            <p:ph idx="1"/>
          </p:nvPr>
        </p:nvSpPr>
        <p:spPr>
          <a:xfrm>
            <a:off x="838200" y="3280095"/>
            <a:ext cx="10515600" cy="2896868"/>
          </a:xfrm>
        </p:spPr>
        <p:txBody>
          <a:bodyPr/>
          <a:lstStyle/>
          <a:p>
            <a:r>
              <a:rPr lang="en-US" dirty="0"/>
              <a:t>Sample w/o replacement</a:t>
            </a:r>
          </a:p>
          <a:p>
            <a:r>
              <a:rPr lang="en-US" dirty="0"/>
              <a:t>Find redundant generated networks (Oscillators)</a:t>
            </a:r>
          </a:p>
          <a:p>
            <a:r>
              <a:rPr lang="en-US" dirty="0"/>
              <a:t>Requirements – need hash</a:t>
            </a:r>
          </a:p>
        </p:txBody>
      </p:sp>
    </p:spTree>
    <p:extLst>
      <p:ext uri="{BB962C8B-B14F-4D97-AF65-F5344CB8AC3E}">
        <p14:creationId xmlns:p14="http://schemas.microsoft.com/office/powerpoint/2010/main" val="4185099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8E2E-A1DF-3BC5-D000-B765F2697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A0A2D-307B-AE6D-5719-0D52A2F5D3B3}"/>
              </a:ext>
            </a:extLst>
          </p:cNvPr>
          <p:cNvSpPr>
            <a:spLocks noGrp="1"/>
          </p:cNvSpPr>
          <p:nvPr>
            <p:ph type="title"/>
          </p:nvPr>
        </p:nvSpPr>
        <p:spPr/>
        <p:txBody>
          <a:bodyPr>
            <a:normAutofit/>
          </a:bodyPr>
          <a:lstStyle/>
          <a:p>
            <a:r>
              <a:rPr lang="en-US" dirty="0"/>
              <a:t>Finding subnets is a specialized kind of graph analysis.</a:t>
            </a:r>
          </a:p>
        </p:txBody>
      </p:sp>
      <p:sp>
        <p:nvSpPr>
          <p:cNvPr id="3" name="Content Placeholder 2">
            <a:extLst>
              <a:ext uri="{FF2B5EF4-FFF2-40B4-BE49-F238E27FC236}">
                <a16:creationId xmlns:a16="http://schemas.microsoft.com/office/drawing/2014/main" id="{5DBD1BFC-8B52-CE8C-C240-09154A419FE3}"/>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EC4C8860-4B30-2E12-8899-E341D015040C}"/>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C0C4F6A8-B65B-0210-D8DD-96E6371C5BB4}"/>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B3B56BD5-FC5C-FFEF-D89C-40F3FDC6DB16}"/>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1CAA6347-E1A1-CC0A-4C9C-8FD83E523D7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ED94265A-23A9-4F31-1277-8E3B9FC77B95}"/>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7ACF89A-7FF7-D87B-8EC8-FCD69B5418B0}"/>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979A88F-F482-2A55-4C88-248C2C56AAAA}"/>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B73646C-ED2A-D760-BB18-6A6AB946C02C}"/>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E9184AF9-4C4D-20CB-8645-58A0B7AA1090}"/>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67A656-6964-22F3-FFB4-56317E739FBD}"/>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86F2CA04-007F-ED71-6945-1DCCA3CB05A1}"/>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BF8E65E4-BF3E-B9C3-2FAA-25BCBFBD8BE0}"/>
              </a:ext>
            </a:extLst>
          </p:cNvPr>
          <p:cNvSpPr txBox="1">
            <a:spLocks/>
          </p:cNvSpPr>
          <p:nvPr/>
        </p:nvSpPr>
        <p:spPr>
          <a:xfrm>
            <a:off x="404567" y="5426317"/>
            <a:ext cx="4638773" cy="461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arc (1) connects A, R, etc. </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ABB8589E-3293-B95C-7E76-A5074A333C13}"/>
              </a:ext>
            </a:extLst>
          </p:cNvPr>
          <p:cNvSpPr/>
          <p:nvPr/>
        </p:nvSpPr>
        <p:spPr>
          <a:xfrm>
            <a:off x="2534815" y="372958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A77862A1-2E40-8BF8-92CA-0A7A2F6CDFD8}"/>
              </a:ext>
            </a:extLst>
          </p:cNvPr>
          <p:cNvSpPr/>
          <p:nvPr/>
        </p:nvSpPr>
        <p:spPr>
          <a:xfrm>
            <a:off x="2534815" y="456867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8932CA97-33CF-05E9-8CBA-7EB1B7455304}"/>
              </a:ext>
            </a:extLst>
          </p:cNvPr>
          <p:cNvSpPr/>
          <p:nvPr/>
        </p:nvSpPr>
        <p:spPr>
          <a:xfrm>
            <a:off x="5396859" y="387099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D7C3D80D-FBA9-6069-34A2-905601581601}"/>
              </a:ext>
            </a:extLst>
          </p:cNvPr>
          <p:cNvSpPr/>
          <p:nvPr/>
        </p:nvSpPr>
        <p:spPr>
          <a:xfrm>
            <a:off x="5396859" y="44931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1D13A59-6372-AB61-F61F-8E914B3AE5B0}"/>
              </a:ext>
            </a:extLst>
          </p:cNvPr>
          <p:cNvSpPr/>
          <p:nvPr/>
        </p:nvSpPr>
        <p:spPr>
          <a:xfrm>
            <a:off x="3944166" y="4101687"/>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F89161AA-326C-0B8E-1D66-850261AA4642}"/>
              </a:ext>
            </a:extLst>
          </p:cNvPr>
          <p:cNvSpPr txBox="1"/>
          <p:nvPr/>
        </p:nvSpPr>
        <p:spPr>
          <a:xfrm>
            <a:off x="3133635" y="3699257"/>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2DD905E9-B2BC-8E7C-B80E-4AAAC61D08FF}"/>
              </a:ext>
            </a:extLst>
          </p:cNvPr>
          <p:cNvSpPr txBox="1"/>
          <p:nvPr/>
        </p:nvSpPr>
        <p:spPr>
          <a:xfrm>
            <a:off x="4952242" y="3749591"/>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DAF5F8B1-508A-D5DF-80E2-B5B3088F13C7}"/>
              </a:ext>
            </a:extLst>
          </p:cNvPr>
          <p:cNvSpPr txBox="1"/>
          <p:nvPr/>
        </p:nvSpPr>
        <p:spPr>
          <a:xfrm>
            <a:off x="3078471" y="4808003"/>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82270578-7249-9A0A-5079-DDE1710277BF}"/>
              </a:ext>
            </a:extLst>
          </p:cNvPr>
          <p:cNvSpPr txBox="1"/>
          <p:nvPr/>
        </p:nvSpPr>
        <p:spPr>
          <a:xfrm>
            <a:off x="4970418" y="4690557"/>
            <a:ext cx="553357" cy="369332"/>
          </a:xfrm>
          <a:prstGeom prst="rect">
            <a:avLst/>
          </a:prstGeom>
          <a:noFill/>
        </p:spPr>
        <p:txBody>
          <a:bodyPr wrap="none" rtlCol="0">
            <a:spAutoFit/>
          </a:bodyPr>
          <a:lstStyle/>
          <a:p>
            <a:r>
              <a:rPr lang="en-US" dirty="0"/>
              <a:t>(2a)</a:t>
            </a:r>
          </a:p>
        </p:txBody>
      </p:sp>
      <p:sp>
        <p:nvSpPr>
          <p:cNvPr id="9" name="TextBox 8">
            <a:extLst>
              <a:ext uri="{FF2B5EF4-FFF2-40B4-BE49-F238E27FC236}">
                <a16:creationId xmlns:a16="http://schemas.microsoft.com/office/drawing/2014/main" id="{3FEA5FAD-E374-211C-11F3-6D174B8C0F14}"/>
              </a:ext>
            </a:extLst>
          </p:cNvPr>
          <p:cNvSpPr txBox="1"/>
          <p:nvPr/>
        </p:nvSpPr>
        <p:spPr>
          <a:xfrm>
            <a:off x="130053" y="2579856"/>
            <a:ext cx="2109808" cy="369332"/>
          </a:xfrm>
          <a:prstGeom prst="rect">
            <a:avLst/>
          </a:prstGeom>
          <a:noFill/>
        </p:spPr>
        <p:txBody>
          <a:bodyPr wrap="none" rtlCol="0">
            <a:spAutoFit/>
          </a:bodyPr>
          <a:lstStyle/>
          <a:p>
            <a:r>
              <a:rPr lang="en-US" dirty="0"/>
              <a:t>Directed hypergraph</a:t>
            </a:r>
          </a:p>
        </p:txBody>
      </p:sp>
      <p:sp>
        <p:nvSpPr>
          <p:cNvPr id="11" name="TextBox 10">
            <a:extLst>
              <a:ext uri="{FF2B5EF4-FFF2-40B4-BE49-F238E27FC236}">
                <a16:creationId xmlns:a16="http://schemas.microsoft.com/office/drawing/2014/main" id="{9EA5483E-EEAB-6FAC-843D-B70E302E0D7F}"/>
              </a:ext>
            </a:extLst>
          </p:cNvPr>
          <p:cNvSpPr txBox="1"/>
          <p:nvPr/>
        </p:nvSpPr>
        <p:spPr>
          <a:xfrm>
            <a:off x="37029" y="4176094"/>
            <a:ext cx="1952073" cy="369332"/>
          </a:xfrm>
          <a:prstGeom prst="rect">
            <a:avLst/>
          </a:prstGeom>
          <a:noFill/>
        </p:spPr>
        <p:txBody>
          <a:bodyPr wrap="none" rtlCol="0">
            <a:spAutoFit/>
          </a:bodyPr>
          <a:lstStyle/>
          <a:p>
            <a:r>
              <a:rPr lang="en-US" dirty="0"/>
              <a:t>Directed node-pair</a:t>
            </a:r>
          </a:p>
        </p:txBody>
      </p:sp>
      <p:cxnSp>
        <p:nvCxnSpPr>
          <p:cNvPr id="46" name="Straight Arrow Connector 45">
            <a:extLst>
              <a:ext uri="{FF2B5EF4-FFF2-40B4-BE49-F238E27FC236}">
                <a16:creationId xmlns:a16="http://schemas.microsoft.com/office/drawing/2014/main" id="{A32B10AB-022C-87C2-50DC-035D41B5F4A6}"/>
              </a:ext>
            </a:extLst>
          </p:cNvPr>
          <p:cNvCxnSpPr>
            <a:stCxn id="24" idx="6"/>
            <a:endCxn id="28" idx="1"/>
          </p:cNvCxnSpPr>
          <p:nvPr/>
        </p:nvCxnSpPr>
        <p:spPr>
          <a:xfrm>
            <a:off x="2979432" y="3960283"/>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F5E0EA-A692-D18A-ED5A-504C72C50635}"/>
              </a:ext>
            </a:extLst>
          </p:cNvPr>
          <p:cNvCxnSpPr>
            <a:cxnSpLocks/>
            <a:stCxn id="25" idx="6"/>
          </p:cNvCxnSpPr>
          <p:nvPr/>
        </p:nvCxnSpPr>
        <p:spPr>
          <a:xfrm flipV="1">
            <a:off x="2979432" y="4421678"/>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8365D35-6623-A238-EE8B-F134ACC605F1}"/>
              </a:ext>
            </a:extLst>
          </p:cNvPr>
          <p:cNvCxnSpPr>
            <a:cxnSpLocks/>
            <a:stCxn id="28" idx="3"/>
          </p:cNvCxnSpPr>
          <p:nvPr/>
        </p:nvCxnSpPr>
        <p:spPr>
          <a:xfrm flipV="1">
            <a:off x="4548173" y="4136284"/>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3DE473-3713-05B5-D450-BBFA9DB2EB9F}"/>
              </a:ext>
            </a:extLst>
          </p:cNvPr>
          <p:cNvCxnSpPr>
            <a:cxnSpLocks/>
          </p:cNvCxnSpPr>
          <p:nvPr/>
        </p:nvCxnSpPr>
        <p:spPr>
          <a:xfrm>
            <a:off x="4548173" y="4513447"/>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C4338D-DC2E-A21D-4D94-2138791AF290}"/>
              </a:ext>
            </a:extLst>
          </p:cNvPr>
          <p:cNvSpPr txBox="1"/>
          <p:nvPr/>
        </p:nvSpPr>
        <p:spPr>
          <a:xfrm>
            <a:off x="6589620" y="6004284"/>
            <a:ext cx="1639980" cy="369332"/>
          </a:xfrm>
          <a:prstGeom prst="rect">
            <a:avLst/>
          </a:prstGeom>
          <a:noFill/>
        </p:spPr>
        <p:txBody>
          <a:bodyPr wrap="square">
            <a:spAutoFit/>
          </a:bodyPr>
          <a:lstStyle/>
          <a:p>
            <a:pPr marL="0" indent="0">
              <a:buNone/>
            </a:pPr>
            <a:r>
              <a:rPr lang="en-US" dirty="0">
                <a:latin typeface="Courier New" panose="02070309020205020404" pitchFamily="49" charset="0"/>
                <a:cs typeface="Courier New" panose="02070309020205020404" pitchFamily="49" charset="0"/>
              </a:rPr>
              <a:t>R’: A -&gt; C</a:t>
            </a:r>
          </a:p>
        </p:txBody>
      </p:sp>
    </p:spTree>
    <p:extLst>
      <p:ext uri="{BB962C8B-B14F-4D97-AF65-F5344CB8AC3E}">
        <p14:creationId xmlns:p14="http://schemas.microsoft.com/office/powerpoint/2010/main" val="1422071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5060-FE7A-D804-666C-3C8FEBB2FADB}"/>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93DF5185-E88B-71AE-7911-8E7683A9E701}"/>
              </a:ext>
            </a:extLst>
          </p:cNvPr>
          <p:cNvSpPr>
            <a:spLocks noGrp="1"/>
          </p:cNvSpPr>
          <p:nvPr>
            <p:ph idx="1"/>
          </p:nvPr>
        </p:nvSpPr>
        <p:spPr/>
        <p:txBody>
          <a:bodyPr/>
          <a:lstStyle/>
          <a:p>
            <a:r>
              <a:rPr lang="en-US" dirty="0"/>
              <a:t>Graphical analysis of chemical networks</a:t>
            </a:r>
          </a:p>
          <a:p>
            <a:pPr lvl="1"/>
            <a:r>
              <a:rPr lang="en-US" dirty="0"/>
              <a:t>Subnet problem requires considering directed, bipartite, hypergraphs; graph isomorphism does not. Example</a:t>
            </a:r>
          </a:p>
          <a:p>
            <a:r>
              <a:rPr lang="en-US" dirty="0"/>
              <a:t>Uri Alon</a:t>
            </a:r>
          </a:p>
          <a:p>
            <a:endParaRPr lang="en-US" dirty="0"/>
          </a:p>
        </p:txBody>
      </p:sp>
    </p:spTree>
    <p:extLst>
      <p:ext uri="{BB962C8B-B14F-4D97-AF65-F5344CB8AC3E}">
        <p14:creationId xmlns:p14="http://schemas.microsoft.com/office/powerpoint/2010/main" val="99761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5DF3D-E3BE-6C5E-C016-AAB8F93F7279}"/>
              </a:ext>
            </a:extLst>
          </p:cNvPr>
          <p:cNvSpPr>
            <a:spLocks noGrp="1"/>
          </p:cNvSpPr>
          <p:nvPr>
            <p:ph type="title"/>
          </p:nvPr>
        </p:nvSpPr>
        <p:spPr/>
        <p:txBody>
          <a:bodyPr/>
          <a:lstStyle/>
          <a:p>
            <a:r>
              <a:rPr lang="en-US" dirty="0"/>
              <a:t>Related Work and Applications</a:t>
            </a:r>
          </a:p>
        </p:txBody>
      </p:sp>
      <p:sp>
        <p:nvSpPr>
          <p:cNvPr id="4" name="Content Placeholder 3">
            <a:extLst>
              <a:ext uri="{FF2B5EF4-FFF2-40B4-BE49-F238E27FC236}">
                <a16:creationId xmlns:a16="http://schemas.microsoft.com/office/drawing/2014/main" id="{1B8FC192-98D1-DADB-A81D-3DFAB0E5A3DB}"/>
              </a:ext>
            </a:extLst>
          </p:cNvPr>
          <p:cNvSpPr>
            <a:spLocks noGrp="1"/>
          </p:cNvSpPr>
          <p:nvPr>
            <p:ph idx="1"/>
          </p:nvPr>
        </p:nvSpPr>
        <p:spPr/>
        <p:txBody>
          <a:bodyPr/>
          <a:lstStyle/>
          <a:p>
            <a:r>
              <a:rPr lang="en-US" dirty="0" err="1"/>
              <a:t>Pynauty</a:t>
            </a:r>
            <a:r>
              <a:rPr lang="en-US" dirty="0"/>
              <a:t> – determines if two networks are structurally identical but does not address the clustering problem</a:t>
            </a:r>
          </a:p>
        </p:txBody>
      </p:sp>
    </p:spTree>
    <p:extLst>
      <p:ext uri="{BB962C8B-B14F-4D97-AF65-F5344CB8AC3E}">
        <p14:creationId xmlns:p14="http://schemas.microsoft.com/office/powerpoint/2010/main" val="69200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D9F-30E9-097E-299E-DC65D11C4F6C}"/>
              </a:ext>
            </a:extLst>
          </p:cNvPr>
          <p:cNvSpPr>
            <a:spLocks noGrp="1"/>
          </p:cNvSpPr>
          <p:nvPr>
            <p:ph type="title"/>
          </p:nvPr>
        </p:nvSpPr>
        <p:spPr>
          <a:xfrm>
            <a:off x="251791" y="136529"/>
            <a:ext cx="11784496" cy="807690"/>
          </a:xfrm>
        </p:spPr>
        <p:txBody>
          <a:bodyPr>
            <a:normAutofit/>
          </a:bodyPr>
          <a:lstStyle/>
          <a:p>
            <a:r>
              <a:rPr lang="en-US" sz="3200" b="1" dirty="0"/>
              <a:t>Subnet Problem: Determine if Network A is a Subnet of Network B</a:t>
            </a:r>
          </a:p>
        </p:txBody>
      </p:sp>
      <p:pic>
        <p:nvPicPr>
          <p:cNvPr id="6" name="Picture 5">
            <a:extLst>
              <a:ext uri="{FF2B5EF4-FFF2-40B4-BE49-F238E27FC236}">
                <a16:creationId xmlns:a16="http://schemas.microsoft.com/office/drawing/2014/main" id="{29ED9B76-2DCE-A6B1-7543-BE50012F3663}"/>
              </a:ext>
            </a:extLst>
          </p:cNvPr>
          <p:cNvPicPr>
            <a:picLocks noChangeAspect="1"/>
          </p:cNvPicPr>
          <p:nvPr/>
        </p:nvPicPr>
        <p:blipFill>
          <a:blip r:embed="rId2"/>
          <a:stretch>
            <a:fillRect/>
          </a:stretch>
        </p:blipFill>
        <p:spPr>
          <a:xfrm>
            <a:off x="2068931" y="1240561"/>
            <a:ext cx="5494747" cy="1007102"/>
          </a:xfrm>
          <a:prstGeom prst="rect">
            <a:avLst/>
          </a:prstGeom>
        </p:spPr>
      </p:pic>
      <p:sp>
        <p:nvSpPr>
          <p:cNvPr id="7" name="TextBox 6">
            <a:extLst>
              <a:ext uri="{FF2B5EF4-FFF2-40B4-BE49-F238E27FC236}">
                <a16:creationId xmlns:a16="http://schemas.microsoft.com/office/drawing/2014/main" id="{239C9733-C1C5-157E-7CD4-E012043DC6AE}"/>
              </a:ext>
            </a:extLst>
          </p:cNvPr>
          <p:cNvSpPr txBox="1"/>
          <p:nvPr/>
        </p:nvSpPr>
        <p:spPr>
          <a:xfrm>
            <a:off x="7585151" y="1160038"/>
            <a:ext cx="1470274" cy="369332"/>
          </a:xfrm>
          <a:prstGeom prst="rect">
            <a:avLst/>
          </a:prstGeom>
          <a:noFill/>
        </p:spPr>
        <p:txBody>
          <a:bodyPr wrap="none" rtlCol="0">
            <a:spAutoFit/>
          </a:bodyPr>
          <a:lstStyle/>
          <a:p>
            <a:r>
              <a:rPr lang="en-US" dirty="0" err="1"/>
              <a:t>BioModels</a:t>
            </a:r>
            <a:r>
              <a:rPr lang="en-US" dirty="0"/>
              <a:t> 27</a:t>
            </a:r>
          </a:p>
        </p:txBody>
      </p:sp>
      <p:grpSp>
        <p:nvGrpSpPr>
          <p:cNvPr id="36" name="Group 35">
            <a:extLst>
              <a:ext uri="{FF2B5EF4-FFF2-40B4-BE49-F238E27FC236}">
                <a16:creationId xmlns:a16="http://schemas.microsoft.com/office/drawing/2014/main" id="{0FE99CD7-BA2C-629B-699F-E388F1E2F5F6}"/>
              </a:ext>
            </a:extLst>
          </p:cNvPr>
          <p:cNvGrpSpPr/>
          <p:nvPr/>
        </p:nvGrpSpPr>
        <p:grpSpPr>
          <a:xfrm>
            <a:off x="2068931" y="2419941"/>
            <a:ext cx="9946981" cy="4301530"/>
            <a:chOff x="2068931" y="2419941"/>
            <a:chExt cx="9946981" cy="4301530"/>
          </a:xfrm>
        </p:grpSpPr>
        <p:pic>
          <p:nvPicPr>
            <p:cNvPr id="4" name="Picture 3">
              <a:extLst>
                <a:ext uri="{FF2B5EF4-FFF2-40B4-BE49-F238E27FC236}">
                  <a16:creationId xmlns:a16="http://schemas.microsoft.com/office/drawing/2014/main" id="{0FE5AB59-46E1-6C66-5CD0-75D0D87D7021}"/>
                </a:ext>
              </a:extLst>
            </p:cNvPr>
            <p:cNvPicPr>
              <a:picLocks noChangeAspect="1"/>
            </p:cNvPicPr>
            <p:nvPr/>
          </p:nvPicPr>
          <p:blipFill>
            <a:blip r:embed="rId3"/>
            <a:stretch>
              <a:fillRect/>
            </a:stretch>
          </p:blipFill>
          <p:spPr>
            <a:xfrm>
              <a:off x="2068931" y="2419941"/>
              <a:ext cx="8301430" cy="4301530"/>
            </a:xfrm>
            <a:prstGeom prst="rect">
              <a:avLst/>
            </a:prstGeom>
          </p:spPr>
        </p:pic>
        <p:sp>
          <p:nvSpPr>
            <p:cNvPr id="8" name="TextBox 7">
              <a:extLst>
                <a:ext uri="{FF2B5EF4-FFF2-40B4-BE49-F238E27FC236}">
                  <a16:creationId xmlns:a16="http://schemas.microsoft.com/office/drawing/2014/main" id="{4CFAF2E0-55AC-5A9E-B1F1-45DF95DA33D8}"/>
                </a:ext>
              </a:extLst>
            </p:cNvPr>
            <p:cNvSpPr txBox="1"/>
            <p:nvPr/>
          </p:nvSpPr>
          <p:spPr>
            <a:xfrm>
              <a:off x="10428618" y="2419941"/>
              <a:ext cx="1587294" cy="369332"/>
            </a:xfrm>
            <a:prstGeom prst="rect">
              <a:avLst/>
            </a:prstGeom>
            <a:noFill/>
          </p:spPr>
          <p:txBody>
            <a:bodyPr wrap="none" rtlCol="0">
              <a:spAutoFit/>
            </a:bodyPr>
            <a:lstStyle/>
            <a:p>
              <a:r>
                <a:rPr lang="en-US" dirty="0" err="1"/>
                <a:t>BioModels</a:t>
              </a:r>
              <a:r>
                <a:rPr lang="en-US" dirty="0"/>
                <a:t> 466</a:t>
              </a:r>
            </a:p>
          </p:txBody>
        </p:sp>
      </p:grpSp>
      <p:grpSp>
        <p:nvGrpSpPr>
          <p:cNvPr id="35" name="Group 34">
            <a:extLst>
              <a:ext uri="{FF2B5EF4-FFF2-40B4-BE49-F238E27FC236}">
                <a16:creationId xmlns:a16="http://schemas.microsoft.com/office/drawing/2014/main" id="{CEC4BD5B-2B6E-B284-15EA-AF7E5404F5EB}"/>
              </a:ext>
            </a:extLst>
          </p:cNvPr>
          <p:cNvGrpSpPr/>
          <p:nvPr/>
        </p:nvGrpSpPr>
        <p:grpSpPr>
          <a:xfrm>
            <a:off x="2090560" y="1477686"/>
            <a:ext cx="182881" cy="4513022"/>
            <a:chOff x="2090560" y="1477686"/>
            <a:chExt cx="182881" cy="4513022"/>
          </a:xfrm>
        </p:grpSpPr>
        <p:sp>
          <p:nvSpPr>
            <p:cNvPr id="23" name="Oval 22">
              <a:extLst>
                <a:ext uri="{FF2B5EF4-FFF2-40B4-BE49-F238E27FC236}">
                  <a16:creationId xmlns:a16="http://schemas.microsoft.com/office/drawing/2014/main" id="{CB81A748-4529-8A3B-F3EA-5E4836AC89B7}"/>
                </a:ext>
              </a:extLst>
            </p:cNvPr>
            <p:cNvSpPr>
              <a:spLocks noChangeAspect="1"/>
            </p:cNvSpPr>
            <p:nvPr/>
          </p:nvSpPr>
          <p:spPr>
            <a:xfrm>
              <a:off x="2090560" y="5648801"/>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7" name="Oval 26">
              <a:extLst>
                <a:ext uri="{FF2B5EF4-FFF2-40B4-BE49-F238E27FC236}">
                  <a16:creationId xmlns:a16="http://schemas.microsoft.com/office/drawing/2014/main" id="{B7424B60-A03B-CDDE-0924-7ED21E780996}"/>
                </a:ext>
              </a:extLst>
            </p:cNvPr>
            <p:cNvSpPr>
              <a:spLocks noChangeAspect="1"/>
            </p:cNvSpPr>
            <p:nvPr/>
          </p:nvSpPr>
          <p:spPr>
            <a:xfrm>
              <a:off x="2090561" y="1477686"/>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8" name="Oval 27">
              <a:extLst>
                <a:ext uri="{FF2B5EF4-FFF2-40B4-BE49-F238E27FC236}">
                  <a16:creationId xmlns:a16="http://schemas.microsoft.com/office/drawing/2014/main" id="{5D8C9611-D0E5-CDED-6170-5DA0629EA02F}"/>
                </a:ext>
              </a:extLst>
            </p:cNvPr>
            <p:cNvSpPr>
              <a:spLocks noChangeAspect="1"/>
            </p:cNvSpPr>
            <p:nvPr/>
          </p:nvSpPr>
          <p:spPr>
            <a:xfrm>
              <a:off x="2090561" y="1649964"/>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29" name="Oval 28">
              <a:extLst>
                <a:ext uri="{FF2B5EF4-FFF2-40B4-BE49-F238E27FC236}">
                  <a16:creationId xmlns:a16="http://schemas.microsoft.com/office/drawing/2014/main" id="{ED74B6F1-7F61-B866-AA15-C9ACDC3262FC}"/>
                </a:ext>
              </a:extLst>
            </p:cNvPr>
            <p:cNvSpPr>
              <a:spLocks noChangeAspect="1"/>
            </p:cNvSpPr>
            <p:nvPr/>
          </p:nvSpPr>
          <p:spPr>
            <a:xfrm>
              <a:off x="2090561" y="1842120"/>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0" name="Oval 29">
              <a:extLst>
                <a:ext uri="{FF2B5EF4-FFF2-40B4-BE49-F238E27FC236}">
                  <a16:creationId xmlns:a16="http://schemas.microsoft.com/office/drawing/2014/main" id="{F884B017-D8E1-5701-839E-26A362839A34}"/>
                </a:ext>
              </a:extLst>
            </p:cNvPr>
            <p:cNvSpPr>
              <a:spLocks noChangeAspect="1"/>
            </p:cNvSpPr>
            <p:nvPr/>
          </p:nvSpPr>
          <p:spPr>
            <a:xfrm>
              <a:off x="2090561" y="2024337"/>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31" name="Oval 30">
              <a:extLst>
                <a:ext uri="{FF2B5EF4-FFF2-40B4-BE49-F238E27FC236}">
                  <a16:creationId xmlns:a16="http://schemas.microsoft.com/office/drawing/2014/main" id="{1D50CD28-D0BE-09C8-2688-7E88BAC31229}"/>
                </a:ext>
              </a:extLst>
            </p:cNvPr>
            <p:cNvSpPr>
              <a:spLocks noChangeAspect="1"/>
            </p:cNvSpPr>
            <p:nvPr/>
          </p:nvSpPr>
          <p:spPr>
            <a:xfrm>
              <a:off x="2090560" y="476753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2" name="Oval 31">
              <a:extLst>
                <a:ext uri="{FF2B5EF4-FFF2-40B4-BE49-F238E27FC236}">
                  <a16:creationId xmlns:a16="http://schemas.microsoft.com/office/drawing/2014/main" id="{7314F271-73E9-39E3-A7CE-550D25D8F7CE}"/>
                </a:ext>
              </a:extLst>
            </p:cNvPr>
            <p:cNvSpPr>
              <a:spLocks noChangeAspect="1"/>
            </p:cNvSpPr>
            <p:nvPr/>
          </p:nvSpPr>
          <p:spPr>
            <a:xfrm>
              <a:off x="2090560" y="460188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3" name="Oval 32">
              <a:extLst>
                <a:ext uri="{FF2B5EF4-FFF2-40B4-BE49-F238E27FC236}">
                  <a16:creationId xmlns:a16="http://schemas.microsoft.com/office/drawing/2014/main" id="{C8CE32DB-EAA2-D0AA-09B5-03037D665E09}"/>
                </a:ext>
              </a:extLst>
            </p:cNvPr>
            <p:cNvSpPr>
              <a:spLocks noChangeAspect="1"/>
            </p:cNvSpPr>
            <p:nvPr/>
          </p:nvSpPr>
          <p:spPr>
            <a:xfrm>
              <a:off x="2090560" y="5807828"/>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grpSp>
      <p:sp>
        <p:nvSpPr>
          <p:cNvPr id="34" name="TextBox 33">
            <a:extLst>
              <a:ext uri="{FF2B5EF4-FFF2-40B4-BE49-F238E27FC236}">
                <a16:creationId xmlns:a16="http://schemas.microsoft.com/office/drawing/2014/main" id="{1AD193A3-2C68-A38C-3B25-85CBCF63E890}"/>
              </a:ext>
            </a:extLst>
          </p:cNvPr>
          <p:cNvSpPr txBox="1"/>
          <p:nvPr/>
        </p:nvSpPr>
        <p:spPr>
          <a:xfrm>
            <a:off x="176088" y="2419941"/>
            <a:ext cx="1758883" cy="646331"/>
          </a:xfrm>
          <a:prstGeom prst="rect">
            <a:avLst/>
          </a:prstGeom>
          <a:solidFill>
            <a:schemeClr val="bg1">
              <a:lumMod val="95000"/>
            </a:schemeClr>
          </a:solidFill>
        </p:spPr>
        <p:txBody>
          <a:bodyPr wrap="square" rtlCol="0">
            <a:spAutoFit/>
          </a:bodyPr>
          <a:lstStyle/>
          <a:p>
            <a:r>
              <a:rPr lang="en-US" dirty="0"/>
              <a:t>Where is 27 inside of 466?</a:t>
            </a:r>
          </a:p>
        </p:txBody>
      </p:sp>
    </p:spTree>
    <p:extLst>
      <p:ext uri="{BB962C8B-B14F-4D97-AF65-F5344CB8AC3E}">
        <p14:creationId xmlns:p14="http://schemas.microsoft.com/office/powerpoint/2010/main" val="34540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1029-3337-4A98-8FDD-C6D14F8DAB67}"/>
              </a:ext>
            </a:extLst>
          </p:cNvPr>
          <p:cNvSpPr>
            <a:spLocks noGrp="1"/>
          </p:cNvSpPr>
          <p:nvPr>
            <p:ph type="title"/>
          </p:nvPr>
        </p:nvSpPr>
        <p:spPr/>
        <p:txBody>
          <a:bodyPr/>
          <a:lstStyle/>
          <a:p>
            <a:r>
              <a:rPr lang="en-US" dirty="0"/>
              <a:t>An Oscillator in the Oscillator Database</a:t>
            </a:r>
          </a:p>
        </p:txBody>
      </p:sp>
      <p:pic>
        <p:nvPicPr>
          <p:cNvPr id="3" name="Picture 2">
            <a:extLst>
              <a:ext uri="{FF2B5EF4-FFF2-40B4-BE49-F238E27FC236}">
                <a16:creationId xmlns:a16="http://schemas.microsoft.com/office/drawing/2014/main" id="{6D1062D2-3E19-89FE-222C-28D25EC9D9F4}"/>
              </a:ext>
            </a:extLst>
          </p:cNvPr>
          <p:cNvPicPr>
            <a:picLocks noChangeAspect="1"/>
          </p:cNvPicPr>
          <p:nvPr/>
        </p:nvPicPr>
        <p:blipFill>
          <a:blip r:embed="rId2"/>
          <a:stretch>
            <a:fillRect/>
          </a:stretch>
        </p:blipFill>
        <p:spPr>
          <a:xfrm>
            <a:off x="838200" y="1779829"/>
            <a:ext cx="3104322" cy="1649171"/>
          </a:xfrm>
          <a:prstGeom prst="rect">
            <a:avLst/>
          </a:prstGeom>
        </p:spPr>
      </p:pic>
      <p:pic>
        <p:nvPicPr>
          <p:cNvPr id="5" name="Picture 4">
            <a:extLst>
              <a:ext uri="{FF2B5EF4-FFF2-40B4-BE49-F238E27FC236}">
                <a16:creationId xmlns:a16="http://schemas.microsoft.com/office/drawing/2014/main" id="{028ABFAB-E9FD-1C9D-49B4-B02B8D4DCF05}"/>
              </a:ext>
            </a:extLst>
          </p:cNvPr>
          <p:cNvPicPr>
            <a:picLocks noChangeAspect="1"/>
          </p:cNvPicPr>
          <p:nvPr/>
        </p:nvPicPr>
        <p:blipFill>
          <a:blip r:embed="rId3"/>
          <a:stretch>
            <a:fillRect/>
          </a:stretch>
        </p:blipFill>
        <p:spPr>
          <a:xfrm>
            <a:off x="4185187" y="1690688"/>
            <a:ext cx="4064293" cy="4565615"/>
          </a:xfrm>
          <a:prstGeom prst="rect">
            <a:avLst/>
          </a:prstGeom>
        </p:spPr>
      </p:pic>
      <p:pic>
        <p:nvPicPr>
          <p:cNvPr id="7" name="Picture 6">
            <a:extLst>
              <a:ext uri="{FF2B5EF4-FFF2-40B4-BE49-F238E27FC236}">
                <a16:creationId xmlns:a16="http://schemas.microsoft.com/office/drawing/2014/main" id="{B9763847-944A-B5B9-CB38-E1657F9DB1B4}"/>
              </a:ext>
            </a:extLst>
          </p:cNvPr>
          <p:cNvPicPr>
            <a:picLocks noChangeAspect="1"/>
          </p:cNvPicPr>
          <p:nvPr/>
        </p:nvPicPr>
        <p:blipFill>
          <a:blip r:embed="rId4"/>
          <a:stretch>
            <a:fillRect/>
          </a:stretch>
        </p:blipFill>
        <p:spPr>
          <a:xfrm>
            <a:off x="8414992" y="1779829"/>
            <a:ext cx="3314700" cy="2247574"/>
          </a:xfrm>
          <a:prstGeom prst="rect">
            <a:avLst/>
          </a:prstGeom>
        </p:spPr>
      </p:pic>
    </p:spTree>
    <p:extLst>
      <p:ext uri="{BB962C8B-B14F-4D97-AF65-F5344CB8AC3E}">
        <p14:creationId xmlns:p14="http://schemas.microsoft.com/office/powerpoint/2010/main" val="4056313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98788</TotalTime>
  <Words>6870</Words>
  <Application>Microsoft Macintosh PowerPoint</Application>
  <PresentationFormat>Widescreen</PresentationFormat>
  <Paragraphs>1739</Paragraphs>
  <Slides>64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Courier New</vt:lpstr>
      <vt:lpstr>Segoe UI</vt:lpstr>
      <vt:lpstr>system-ui</vt:lpstr>
      <vt:lpstr>Office Theme</vt:lpstr>
      <vt:lpstr>pySubnetSB: A Python Package for Finding Sub-Networks in SBML Models</vt:lpstr>
      <vt:lpstr>Definitions of “Structurally Identical Networks”</vt:lpstr>
      <vt:lpstr>Clustering Problem: Find Structurally Identical Networks In a Large Repository Oscillators_DOE_JUNE_12_B_41373: 66 oscillating networks have the same structure</vt:lpstr>
      <vt:lpstr>Approaches to Finding Structural Identical Models in a Large Model Corpus</vt:lpstr>
      <vt:lpstr>Permutably Invariant Hash of a Matrix</vt:lpstr>
      <vt:lpstr>Performance of PVHash on Oscillator DB</vt:lpstr>
      <vt:lpstr>Related Work and Applications</vt:lpstr>
      <vt:lpstr>Subnet Problem: Determine if Network A is a Subnet of Network B</vt:lpstr>
      <vt:lpstr>An Oscillator in the Oscillator Database</vt:lpstr>
      <vt:lpstr>Subnet Problem: Are there BioModels that contain this oscillator?</vt:lpstr>
      <vt:lpstr>Kholodenko 2000 (10) - Ultrasensitivity and negative feedback bring oscillations in MAPK cascade</vt:lpstr>
      <vt:lpstr>Why Find Model Sub-Networks?</vt:lpstr>
      <vt:lpstr>Related Work: Finding subnets is a specialized kind of graph analysis.</vt:lpstr>
      <vt:lpstr>Finding Subnets</vt:lpstr>
      <vt:lpstr>Strategy</vt:lpstr>
      <vt:lpstr>Constraints On Assignments for Chemical Reaction Networks</vt:lpstr>
      <vt:lpstr>Constraints reduce the number of assignments</vt:lpstr>
      <vt:lpstr>Constraints reduce the number of assignments to consider</vt:lpstr>
      <vt:lpstr>Parallelism</vt:lpstr>
      <vt:lpstr>Intended Contributions</vt:lpstr>
      <vt:lpstr>Next Steps</vt:lpstr>
      <vt:lpstr>BACKUP</vt:lpstr>
      <vt:lpstr>Bipartite Hypergraphs Are Required to find Subnets</vt:lpstr>
      <vt:lpstr>PowerPoint Presentation</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Computational Complexity of Naïve Algorithm to Detect Weak Structural Identical</vt:lpstr>
      <vt:lpstr>Challenging to Detect Structurally Identical Networks</vt:lpstr>
      <vt:lpstr>PowerPoint Presentation</vt:lpstr>
      <vt:lpstr>Effect of Deeper Search</vt:lpstr>
      <vt:lpstr>DSIRN: Detecting Structurally Identical Reaction Networks: 2</vt:lpstr>
      <vt:lpstr>Why Find Model Structurally Identical Networks?</vt:lpstr>
      <vt:lpstr>Finding subnets is a specialized kind of graph analysis.</vt:lpstr>
      <vt:lpstr>Related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554</cp:revision>
  <dcterms:created xsi:type="dcterms:W3CDTF">2024-06-02T22:53:58Z</dcterms:created>
  <dcterms:modified xsi:type="dcterms:W3CDTF">2024-11-15T23:17:47Z</dcterms:modified>
</cp:coreProperties>
</file>